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60"/>
  </p:notesMasterIdLst>
  <p:sldIdLst>
    <p:sldId id="256" r:id="rId2"/>
    <p:sldId id="268" r:id="rId3"/>
    <p:sldId id="321" r:id="rId4"/>
    <p:sldId id="322" r:id="rId5"/>
    <p:sldId id="323" r:id="rId6"/>
    <p:sldId id="324" r:id="rId7"/>
    <p:sldId id="326" r:id="rId8"/>
    <p:sldId id="325" r:id="rId9"/>
    <p:sldId id="267" r:id="rId10"/>
    <p:sldId id="266" r:id="rId11"/>
    <p:sldId id="277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327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274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73C22-00A4-A743-992A-DECD09A6F40E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7565D19E-E255-524B-BD3C-E0C50B3AF4F5}">
      <dgm:prSet phldrT="[Текст]"/>
      <dgm:spPr/>
      <dgm:t>
        <a:bodyPr/>
        <a:lstStyle/>
        <a:p>
          <a:r>
            <a:rPr lang="ru-RU" dirty="0" smtClean="0"/>
            <a:t>Надзор</a:t>
          </a:r>
          <a:endParaRPr lang="ru-RU" dirty="0"/>
        </a:p>
      </dgm:t>
    </dgm:pt>
    <dgm:pt modelId="{CDB6D04D-54E8-184E-BBB3-1EFBDE7C0467}" type="parTrans" cxnId="{B182B38B-5B81-ED4E-B44A-DBEED1C99570}">
      <dgm:prSet/>
      <dgm:spPr/>
      <dgm:t>
        <a:bodyPr/>
        <a:lstStyle/>
        <a:p>
          <a:endParaRPr lang="ru-RU"/>
        </a:p>
      </dgm:t>
    </dgm:pt>
    <dgm:pt modelId="{BBB26C7B-F275-794C-A1AA-784817A80D59}" type="sibTrans" cxnId="{B182B38B-5B81-ED4E-B44A-DBEED1C99570}">
      <dgm:prSet/>
      <dgm:spPr/>
      <dgm:t>
        <a:bodyPr/>
        <a:lstStyle/>
        <a:p>
          <a:endParaRPr lang="ru-RU"/>
        </a:p>
      </dgm:t>
    </dgm:pt>
    <dgm:pt modelId="{2145F5CE-1ED6-1F4B-B2C2-8868238E98B7}">
      <dgm:prSet phldrT="[Текст]"/>
      <dgm:spPr/>
      <dgm:t>
        <a:bodyPr/>
        <a:lstStyle/>
        <a:p>
          <a:r>
            <a:rPr lang="ru-RU" dirty="0" smtClean="0"/>
            <a:t>Предприятие</a:t>
          </a:r>
          <a:endParaRPr lang="ru-RU" dirty="0"/>
        </a:p>
      </dgm:t>
    </dgm:pt>
    <dgm:pt modelId="{A5C960BA-A53A-1648-A517-B53419C07B27}" type="parTrans" cxnId="{6BB60193-43AD-C340-BFFE-0D5C6C538C8A}">
      <dgm:prSet/>
      <dgm:spPr/>
      <dgm:t>
        <a:bodyPr/>
        <a:lstStyle/>
        <a:p>
          <a:endParaRPr lang="ru-RU"/>
        </a:p>
      </dgm:t>
    </dgm:pt>
    <dgm:pt modelId="{773B4B2E-D1A3-E040-9B57-080C4C73C563}" type="sibTrans" cxnId="{6BB60193-43AD-C340-BFFE-0D5C6C538C8A}">
      <dgm:prSet/>
      <dgm:spPr/>
      <dgm:t>
        <a:bodyPr/>
        <a:lstStyle/>
        <a:p>
          <a:endParaRPr lang="ru-RU"/>
        </a:p>
      </dgm:t>
    </dgm:pt>
    <dgm:pt modelId="{ED4B25FF-3DFD-C54F-8EFE-F9024113CFC2}">
      <dgm:prSet phldrT="[Текст]"/>
      <dgm:spPr/>
      <dgm:t>
        <a:bodyPr/>
        <a:lstStyle/>
        <a:p>
          <a:r>
            <a:rPr lang="ru-RU" dirty="0" smtClean="0"/>
            <a:t>Аттестационный центр</a:t>
          </a:r>
          <a:endParaRPr lang="ru-RU" dirty="0"/>
        </a:p>
      </dgm:t>
    </dgm:pt>
    <dgm:pt modelId="{BDC362FB-612F-3149-8CCC-ADAA62DAC51B}" type="parTrans" cxnId="{56FA0099-6E14-D440-A0B6-0E5D5ABF7E08}">
      <dgm:prSet/>
      <dgm:spPr/>
      <dgm:t>
        <a:bodyPr/>
        <a:lstStyle/>
        <a:p>
          <a:endParaRPr lang="ru-RU"/>
        </a:p>
      </dgm:t>
    </dgm:pt>
    <dgm:pt modelId="{3632916E-61BE-F643-B610-3B092155CB16}" type="sibTrans" cxnId="{56FA0099-6E14-D440-A0B6-0E5D5ABF7E08}">
      <dgm:prSet/>
      <dgm:spPr/>
      <dgm:t>
        <a:bodyPr/>
        <a:lstStyle/>
        <a:p>
          <a:endParaRPr lang="ru-RU"/>
        </a:p>
      </dgm:t>
    </dgm:pt>
    <dgm:pt modelId="{8EB73CEF-400E-7C4E-92C4-7C9EFD275792}" type="pres">
      <dgm:prSet presAssocID="{49B73C22-00A4-A743-992A-DECD09A6F40E}" presName="linearFlow" presStyleCnt="0">
        <dgm:presLayoutVars>
          <dgm:resizeHandles val="exact"/>
        </dgm:presLayoutVars>
      </dgm:prSet>
      <dgm:spPr/>
    </dgm:pt>
    <dgm:pt modelId="{205B09A1-D387-7245-A222-BDBD089FAA01}" type="pres">
      <dgm:prSet presAssocID="{7565D19E-E255-524B-BD3C-E0C50B3AF4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4450A-5A05-AA47-B819-3C7AB097C9C4}" type="pres">
      <dgm:prSet presAssocID="{BBB26C7B-F275-794C-A1AA-784817A80D5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EDF0996-673B-3C4E-8026-AB80CEE06F0F}" type="pres">
      <dgm:prSet presAssocID="{BBB26C7B-F275-794C-A1AA-784817A80D5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501151-741F-E044-95FA-6767E296D300}" type="pres">
      <dgm:prSet presAssocID="{2145F5CE-1ED6-1F4B-B2C2-8868238E98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6175-B681-B849-9478-3D283A4F6F54}" type="pres">
      <dgm:prSet presAssocID="{773B4B2E-D1A3-E040-9B57-080C4C73C56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F28792C-15EC-594D-B88B-50B0EC75109E}" type="pres">
      <dgm:prSet presAssocID="{773B4B2E-D1A3-E040-9B57-080C4C73C5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D7A5C15-40BD-B642-98DF-FDA064527553}" type="pres">
      <dgm:prSet presAssocID="{ED4B25FF-3DFD-C54F-8EFE-F9024113CF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0B6B7-E0DE-4DA8-BC72-CAED27880B46}" type="presOf" srcId="{49B73C22-00A4-A743-992A-DECD09A6F40E}" destId="{8EB73CEF-400E-7C4E-92C4-7C9EFD275792}" srcOrd="0" destOrd="0" presId="urn:microsoft.com/office/officeart/2005/8/layout/process2"/>
    <dgm:cxn modelId="{B182B38B-5B81-ED4E-B44A-DBEED1C99570}" srcId="{49B73C22-00A4-A743-992A-DECD09A6F40E}" destId="{7565D19E-E255-524B-BD3C-E0C50B3AF4F5}" srcOrd="0" destOrd="0" parTransId="{CDB6D04D-54E8-184E-BBB3-1EFBDE7C0467}" sibTransId="{BBB26C7B-F275-794C-A1AA-784817A80D59}"/>
    <dgm:cxn modelId="{6BB60193-43AD-C340-BFFE-0D5C6C538C8A}" srcId="{49B73C22-00A4-A743-992A-DECD09A6F40E}" destId="{2145F5CE-1ED6-1F4B-B2C2-8868238E98B7}" srcOrd="1" destOrd="0" parTransId="{A5C960BA-A53A-1648-A517-B53419C07B27}" sibTransId="{773B4B2E-D1A3-E040-9B57-080C4C73C563}"/>
    <dgm:cxn modelId="{9AA9060F-2A4C-471D-9501-156A519BABF6}" type="presOf" srcId="{BBB26C7B-F275-794C-A1AA-784817A80D59}" destId="{8FA4450A-5A05-AA47-B819-3C7AB097C9C4}" srcOrd="0" destOrd="0" presId="urn:microsoft.com/office/officeart/2005/8/layout/process2"/>
    <dgm:cxn modelId="{56FA0099-6E14-D440-A0B6-0E5D5ABF7E08}" srcId="{49B73C22-00A4-A743-992A-DECD09A6F40E}" destId="{ED4B25FF-3DFD-C54F-8EFE-F9024113CFC2}" srcOrd="2" destOrd="0" parTransId="{BDC362FB-612F-3149-8CCC-ADAA62DAC51B}" sibTransId="{3632916E-61BE-F643-B610-3B092155CB16}"/>
    <dgm:cxn modelId="{FF2A840B-28C0-4D00-8C3E-8F9BBCD74D9B}" type="presOf" srcId="{773B4B2E-D1A3-E040-9B57-080C4C73C563}" destId="{8F28792C-15EC-594D-B88B-50B0EC75109E}" srcOrd="1" destOrd="0" presId="urn:microsoft.com/office/officeart/2005/8/layout/process2"/>
    <dgm:cxn modelId="{96F57F44-E2B0-48A5-B2B6-9DEFB6F3ECFE}" type="presOf" srcId="{773B4B2E-D1A3-E040-9B57-080C4C73C563}" destId="{8A806175-B681-B849-9478-3D283A4F6F54}" srcOrd="0" destOrd="0" presId="urn:microsoft.com/office/officeart/2005/8/layout/process2"/>
    <dgm:cxn modelId="{BD799B8D-D922-4542-B673-0885C60F5A21}" type="presOf" srcId="{2145F5CE-1ED6-1F4B-B2C2-8868238E98B7}" destId="{8C501151-741F-E044-95FA-6767E296D300}" srcOrd="0" destOrd="0" presId="urn:microsoft.com/office/officeart/2005/8/layout/process2"/>
    <dgm:cxn modelId="{51870337-0656-4292-85E3-E01416CE1C3B}" type="presOf" srcId="{ED4B25FF-3DFD-C54F-8EFE-F9024113CFC2}" destId="{CD7A5C15-40BD-B642-98DF-FDA064527553}" srcOrd="0" destOrd="0" presId="urn:microsoft.com/office/officeart/2005/8/layout/process2"/>
    <dgm:cxn modelId="{DBF9B805-D665-4740-91C1-1857C6F42497}" type="presOf" srcId="{7565D19E-E255-524B-BD3C-E0C50B3AF4F5}" destId="{205B09A1-D387-7245-A222-BDBD089FAA01}" srcOrd="0" destOrd="0" presId="urn:microsoft.com/office/officeart/2005/8/layout/process2"/>
    <dgm:cxn modelId="{6A758FB8-84F5-48C2-A482-F308251F255A}" type="presOf" srcId="{BBB26C7B-F275-794C-A1AA-784817A80D59}" destId="{1EDF0996-673B-3C4E-8026-AB80CEE06F0F}" srcOrd="1" destOrd="0" presId="urn:microsoft.com/office/officeart/2005/8/layout/process2"/>
    <dgm:cxn modelId="{239F52F3-B8A2-486B-B8FA-CCFEF1C9F2F7}" type="presParOf" srcId="{8EB73CEF-400E-7C4E-92C4-7C9EFD275792}" destId="{205B09A1-D387-7245-A222-BDBD089FAA01}" srcOrd="0" destOrd="0" presId="urn:microsoft.com/office/officeart/2005/8/layout/process2"/>
    <dgm:cxn modelId="{29C1C685-3A84-4B9D-AAD8-2A1AB52DB211}" type="presParOf" srcId="{8EB73CEF-400E-7C4E-92C4-7C9EFD275792}" destId="{8FA4450A-5A05-AA47-B819-3C7AB097C9C4}" srcOrd="1" destOrd="0" presId="urn:microsoft.com/office/officeart/2005/8/layout/process2"/>
    <dgm:cxn modelId="{157752DA-F566-4939-A2C2-BDB8815F059D}" type="presParOf" srcId="{8FA4450A-5A05-AA47-B819-3C7AB097C9C4}" destId="{1EDF0996-673B-3C4E-8026-AB80CEE06F0F}" srcOrd="0" destOrd="0" presId="urn:microsoft.com/office/officeart/2005/8/layout/process2"/>
    <dgm:cxn modelId="{5910A3FB-CAF7-41AE-AB15-C6171C009615}" type="presParOf" srcId="{8EB73CEF-400E-7C4E-92C4-7C9EFD275792}" destId="{8C501151-741F-E044-95FA-6767E296D300}" srcOrd="2" destOrd="0" presId="urn:microsoft.com/office/officeart/2005/8/layout/process2"/>
    <dgm:cxn modelId="{656E5994-B4D0-476E-8264-38E4C1F4ABCE}" type="presParOf" srcId="{8EB73CEF-400E-7C4E-92C4-7C9EFD275792}" destId="{8A806175-B681-B849-9478-3D283A4F6F54}" srcOrd="3" destOrd="0" presId="urn:microsoft.com/office/officeart/2005/8/layout/process2"/>
    <dgm:cxn modelId="{E06DF1D7-CB8C-4214-A232-410614552B63}" type="presParOf" srcId="{8A806175-B681-B849-9478-3D283A4F6F54}" destId="{8F28792C-15EC-594D-B88B-50B0EC75109E}" srcOrd="0" destOrd="0" presId="urn:microsoft.com/office/officeart/2005/8/layout/process2"/>
    <dgm:cxn modelId="{BAA00B7C-1EC2-4BBE-9257-0F4BCE9855A2}" type="presParOf" srcId="{8EB73CEF-400E-7C4E-92C4-7C9EFD275792}" destId="{CD7A5C15-40BD-B642-98DF-FDA06452755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04C2F-9331-2349-B4C1-A15CDFD20C55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02146-84BD-D340-8A08-B00E8441BE16}">
      <dgm:prSet phldrT="[Текст]" custT="1"/>
      <dgm:spPr/>
      <dgm:t>
        <a:bodyPr/>
        <a:lstStyle/>
        <a:p>
          <a:pPr algn="l"/>
          <a:r>
            <a:rPr lang="ru-RU" sz="2000" dirty="0" smtClean="0"/>
            <a:t>  Изменения законодательной </a:t>
          </a:r>
        </a:p>
        <a:p>
          <a:pPr algn="l"/>
          <a:r>
            <a:rPr lang="ru-RU" sz="2000" dirty="0" smtClean="0"/>
            <a:t>  и нормативной базы</a:t>
          </a:r>
          <a:endParaRPr lang="ru-RU" sz="2000" dirty="0"/>
        </a:p>
      </dgm:t>
    </dgm:pt>
    <dgm:pt modelId="{F015FC1E-F80A-AE46-9232-5BF0C64B6DE0}" type="parTrans" cxnId="{5DFA527C-B6A3-9344-8A0A-617F40E67B94}">
      <dgm:prSet/>
      <dgm:spPr/>
      <dgm:t>
        <a:bodyPr/>
        <a:lstStyle/>
        <a:p>
          <a:pPr algn="l"/>
          <a:endParaRPr lang="ru-RU" sz="2000"/>
        </a:p>
      </dgm:t>
    </dgm:pt>
    <dgm:pt modelId="{A170F3EB-51F7-5C4B-B716-DEF72BE54B0D}" type="sibTrans" cxnId="{5DFA527C-B6A3-9344-8A0A-617F40E67B94}">
      <dgm:prSet custT="1"/>
      <dgm:spPr/>
      <dgm:t>
        <a:bodyPr/>
        <a:lstStyle/>
        <a:p>
          <a:pPr algn="l"/>
          <a:endParaRPr lang="ru-RU" sz="2000"/>
        </a:p>
      </dgm:t>
    </dgm:pt>
    <dgm:pt modelId="{28B3E7B1-7501-6343-AC11-E1716D2E7B4A}">
      <dgm:prSet phldrT="[Текст]" custT="1"/>
      <dgm:spPr/>
      <dgm:t>
        <a:bodyPr/>
        <a:lstStyle/>
        <a:p>
          <a:pPr algn="l"/>
          <a:r>
            <a:rPr lang="ru-RU" sz="2000" dirty="0" smtClean="0"/>
            <a:t>   Взаимодействие между</a:t>
          </a:r>
        </a:p>
        <a:p>
          <a:pPr algn="l"/>
          <a:r>
            <a:rPr lang="ru-RU" sz="2000" dirty="0" smtClean="0"/>
            <a:t>   аттестационными центрами</a:t>
          </a:r>
          <a:endParaRPr lang="ru-RU" sz="2000" dirty="0"/>
        </a:p>
      </dgm:t>
    </dgm:pt>
    <dgm:pt modelId="{2D728B0E-0BF0-8649-A8E1-86EE7A3F316E}" type="parTrans" cxnId="{F683202E-3085-9541-825C-D10298BF042D}">
      <dgm:prSet/>
      <dgm:spPr/>
      <dgm:t>
        <a:bodyPr/>
        <a:lstStyle/>
        <a:p>
          <a:pPr algn="l"/>
          <a:endParaRPr lang="ru-RU" sz="2000"/>
        </a:p>
      </dgm:t>
    </dgm:pt>
    <dgm:pt modelId="{484C17A7-07A4-A140-8134-CCF82993FC42}" type="sibTrans" cxnId="{F683202E-3085-9541-825C-D10298BF042D}">
      <dgm:prSet custT="1"/>
      <dgm:spPr/>
      <dgm:t>
        <a:bodyPr/>
        <a:lstStyle/>
        <a:p>
          <a:pPr algn="l"/>
          <a:endParaRPr lang="ru-RU" sz="2000"/>
        </a:p>
      </dgm:t>
    </dgm:pt>
    <dgm:pt modelId="{186E34A9-1514-B14F-9B13-5023A02E3D9E}">
      <dgm:prSet phldrT="[Текст]" custT="1"/>
      <dgm:spPr/>
      <dgm:t>
        <a:bodyPr lIns="0" tIns="0" rIns="0" bIns="0"/>
        <a:lstStyle/>
        <a:p>
          <a:pPr algn="l"/>
          <a:r>
            <a:rPr lang="ru-RU" sz="2000" dirty="0" smtClean="0"/>
            <a:t>   Выстраивание партнерских отношений  </a:t>
          </a:r>
        </a:p>
        <a:p>
          <a:pPr algn="l"/>
          <a:r>
            <a:rPr lang="ru-RU" sz="2000" dirty="0" smtClean="0"/>
            <a:t>   с организациями-заявителями </a:t>
          </a:r>
          <a:endParaRPr lang="ru-RU" sz="2000" dirty="0"/>
        </a:p>
      </dgm:t>
    </dgm:pt>
    <dgm:pt modelId="{18ECCBB4-35A8-A248-99A3-DAF3608A3FC3}" type="parTrans" cxnId="{9D089F2B-764D-3745-BD33-41FCA3C7BEB1}">
      <dgm:prSet/>
      <dgm:spPr/>
      <dgm:t>
        <a:bodyPr/>
        <a:lstStyle/>
        <a:p>
          <a:pPr algn="l"/>
          <a:endParaRPr lang="ru-RU" sz="2000"/>
        </a:p>
      </dgm:t>
    </dgm:pt>
    <dgm:pt modelId="{F9C8A717-2D7B-D340-89CD-78A0197B8274}" type="sibTrans" cxnId="{9D089F2B-764D-3745-BD33-41FCA3C7BEB1}">
      <dgm:prSet/>
      <dgm:spPr/>
      <dgm:t>
        <a:bodyPr/>
        <a:lstStyle/>
        <a:p>
          <a:pPr algn="l"/>
          <a:endParaRPr lang="ru-RU" sz="2000"/>
        </a:p>
      </dgm:t>
    </dgm:pt>
    <dgm:pt modelId="{A92B5BCC-D2AA-7347-9E07-0D987346EC6E}" type="pres">
      <dgm:prSet presAssocID="{F9204C2F-9331-2349-B4C1-A15CDFD20C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38CA7-7855-5348-B0F6-0721F9DD10E6}" type="pres">
      <dgm:prSet presAssocID="{F9204C2F-9331-2349-B4C1-A15CDFD20C55}" presName="dummyMaxCanvas" presStyleCnt="0">
        <dgm:presLayoutVars/>
      </dgm:prSet>
      <dgm:spPr/>
    </dgm:pt>
    <dgm:pt modelId="{CEB92431-4D73-3A46-AB54-A184BCBD6101}" type="pres">
      <dgm:prSet presAssocID="{F9204C2F-9331-2349-B4C1-A15CDFD20C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D0C59-4DD1-9B4A-946A-8519D19FD0FD}" type="pres">
      <dgm:prSet presAssocID="{F9204C2F-9331-2349-B4C1-A15CDFD20C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B38EE-B39A-FA4B-804B-E6F07DB5EF36}" type="pres">
      <dgm:prSet presAssocID="{F9204C2F-9331-2349-B4C1-A15CDFD20C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9A79E-5275-0843-8E26-2F6300B2C298}" type="pres">
      <dgm:prSet presAssocID="{F9204C2F-9331-2349-B4C1-A15CDFD20C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87FC5-904E-4D4E-8292-A505F190B1FB}" type="pres">
      <dgm:prSet presAssocID="{F9204C2F-9331-2349-B4C1-A15CDFD20C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DC608-35AB-7C4C-A507-84754A7FCBDC}" type="pres">
      <dgm:prSet presAssocID="{F9204C2F-9331-2349-B4C1-A15CDFD20C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C7A-E66A-AB48-BA90-F6087D05C426}" type="pres">
      <dgm:prSet presAssocID="{F9204C2F-9331-2349-B4C1-A15CDFD20C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B4900-D528-A54F-9D5E-053FEA1B92E5}" type="pres">
      <dgm:prSet presAssocID="{F9204C2F-9331-2349-B4C1-A15CDFD20C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7F6A4-0FEF-433E-A0AD-E7E41039E76E}" type="presOf" srcId="{C5F02146-84BD-D340-8A08-B00E8441BE16}" destId="{AA0DC608-35AB-7C4C-A507-84754A7FCBDC}" srcOrd="1" destOrd="0" presId="urn:microsoft.com/office/officeart/2005/8/layout/vProcess5"/>
    <dgm:cxn modelId="{9D089F2B-764D-3745-BD33-41FCA3C7BEB1}" srcId="{F9204C2F-9331-2349-B4C1-A15CDFD20C55}" destId="{186E34A9-1514-B14F-9B13-5023A02E3D9E}" srcOrd="2" destOrd="0" parTransId="{18ECCBB4-35A8-A248-99A3-DAF3608A3FC3}" sibTransId="{F9C8A717-2D7B-D340-89CD-78A0197B8274}"/>
    <dgm:cxn modelId="{41E1C307-C21E-42AF-A3C0-569EFAF292AB}" type="presOf" srcId="{C5F02146-84BD-D340-8A08-B00E8441BE16}" destId="{CEB92431-4D73-3A46-AB54-A184BCBD6101}" srcOrd="0" destOrd="0" presId="urn:microsoft.com/office/officeart/2005/8/layout/vProcess5"/>
    <dgm:cxn modelId="{5DFA527C-B6A3-9344-8A0A-617F40E67B94}" srcId="{F9204C2F-9331-2349-B4C1-A15CDFD20C55}" destId="{C5F02146-84BD-D340-8A08-B00E8441BE16}" srcOrd="0" destOrd="0" parTransId="{F015FC1E-F80A-AE46-9232-5BF0C64B6DE0}" sibTransId="{A170F3EB-51F7-5C4B-B716-DEF72BE54B0D}"/>
    <dgm:cxn modelId="{9111D5C2-7BEE-48CE-811F-EE4FA5B1BECE}" type="presOf" srcId="{186E34A9-1514-B14F-9B13-5023A02E3D9E}" destId="{154B38EE-B39A-FA4B-804B-E6F07DB5EF36}" srcOrd="0" destOrd="0" presId="urn:microsoft.com/office/officeart/2005/8/layout/vProcess5"/>
    <dgm:cxn modelId="{F683202E-3085-9541-825C-D10298BF042D}" srcId="{F9204C2F-9331-2349-B4C1-A15CDFD20C55}" destId="{28B3E7B1-7501-6343-AC11-E1716D2E7B4A}" srcOrd="1" destOrd="0" parTransId="{2D728B0E-0BF0-8649-A8E1-86EE7A3F316E}" sibTransId="{484C17A7-07A4-A140-8134-CCF82993FC42}"/>
    <dgm:cxn modelId="{2D6DE86A-2EFE-4456-AA0D-94EB64ED74E0}" type="presOf" srcId="{484C17A7-07A4-A140-8134-CCF82993FC42}" destId="{8D887FC5-904E-4D4E-8292-A505F190B1FB}" srcOrd="0" destOrd="0" presId="urn:microsoft.com/office/officeart/2005/8/layout/vProcess5"/>
    <dgm:cxn modelId="{B618A97D-13AA-4639-ADF0-EE1C6054FDB0}" type="presOf" srcId="{28B3E7B1-7501-6343-AC11-E1716D2E7B4A}" destId="{17DD0C59-4DD1-9B4A-946A-8519D19FD0FD}" srcOrd="0" destOrd="0" presId="urn:microsoft.com/office/officeart/2005/8/layout/vProcess5"/>
    <dgm:cxn modelId="{E9438D24-5E1B-45EB-B665-70818604F212}" type="presOf" srcId="{28B3E7B1-7501-6343-AC11-E1716D2E7B4A}" destId="{8DC63C7A-E66A-AB48-BA90-F6087D05C426}" srcOrd="1" destOrd="0" presId="urn:microsoft.com/office/officeart/2005/8/layout/vProcess5"/>
    <dgm:cxn modelId="{8A9B8E68-007D-40EB-82D1-16294CFA2D31}" type="presOf" srcId="{A170F3EB-51F7-5C4B-B716-DEF72BE54B0D}" destId="{1B19A79E-5275-0843-8E26-2F6300B2C298}" srcOrd="0" destOrd="0" presId="urn:microsoft.com/office/officeart/2005/8/layout/vProcess5"/>
    <dgm:cxn modelId="{6975E798-429C-4CA1-9748-9DBF50E3A6B1}" type="presOf" srcId="{F9204C2F-9331-2349-B4C1-A15CDFD20C55}" destId="{A92B5BCC-D2AA-7347-9E07-0D987346EC6E}" srcOrd="0" destOrd="0" presId="urn:microsoft.com/office/officeart/2005/8/layout/vProcess5"/>
    <dgm:cxn modelId="{CA6F3142-AABA-4A0C-9F93-3C964293A8D2}" type="presOf" srcId="{186E34A9-1514-B14F-9B13-5023A02E3D9E}" destId="{A5DB4900-D528-A54F-9D5E-053FEA1B92E5}" srcOrd="1" destOrd="0" presId="urn:microsoft.com/office/officeart/2005/8/layout/vProcess5"/>
    <dgm:cxn modelId="{5695A680-52CC-44CD-A72A-F037DD96A04F}" type="presParOf" srcId="{A92B5BCC-D2AA-7347-9E07-0D987346EC6E}" destId="{D8638CA7-7855-5348-B0F6-0721F9DD10E6}" srcOrd="0" destOrd="0" presId="urn:microsoft.com/office/officeart/2005/8/layout/vProcess5"/>
    <dgm:cxn modelId="{CBF3917C-2766-4841-97A3-8372F9097714}" type="presParOf" srcId="{A92B5BCC-D2AA-7347-9E07-0D987346EC6E}" destId="{CEB92431-4D73-3A46-AB54-A184BCBD6101}" srcOrd="1" destOrd="0" presId="urn:microsoft.com/office/officeart/2005/8/layout/vProcess5"/>
    <dgm:cxn modelId="{E9435021-8AFD-4621-A9D6-A1B3DF638522}" type="presParOf" srcId="{A92B5BCC-D2AA-7347-9E07-0D987346EC6E}" destId="{17DD0C59-4DD1-9B4A-946A-8519D19FD0FD}" srcOrd="2" destOrd="0" presId="urn:microsoft.com/office/officeart/2005/8/layout/vProcess5"/>
    <dgm:cxn modelId="{D28FBE7E-EA27-4FDA-B132-7986B8B91197}" type="presParOf" srcId="{A92B5BCC-D2AA-7347-9E07-0D987346EC6E}" destId="{154B38EE-B39A-FA4B-804B-E6F07DB5EF36}" srcOrd="3" destOrd="0" presId="urn:microsoft.com/office/officeart/2005/8/layout/vProcess5"/>
    <dgm:cxn modelId="{F69D95A6-2AC5-4914-B79A-EDBE74945E1D}" type="presParOf" srcId="{A92B5BCC-D2AA-7347-9E07-0D987346EC6E}" destId="{1B19A79E-5275-0843-8E26-2F6300B2C298}" srcOrd="4" destOrd="0" presId="urn:microsoft.com/office/officeart/2005/8/layout/vProcess5"/>
    <dgm:cxn modelId="{2FA00F93-EAB6-4DF2-A1AD-12A22548736A}" type="presParOf" srcId="{A92B5BCC-D2AA-7347-9E07-0D987346EC6E}" destId="{8D887FC5-904E-4D4E-8292-A505F190B1FB}" srcOrd="5" destOrd="0" presId="urn:microsoft.com/office/officeart/2005/8/layout/vProcess5"/>
    <dgm:cxn modelId="{0FF60054-9B19-4CF0-AEDF-E76017902D81}" type="presParOf" srcId="{A92B5BCC-D2AA-7347-9E07-0D987346EC6E}" destId="{AA0DC608-35AB-7C4C-A507-84754A7FCBDC}" srcOrd="6" destOrd="0" presId="urn:microsoft.com/office/officeart/2005/8/layout/vProcess5"/>
    <dgm:cxn modelId="{9FA3ADC7-8A8A-40BE-914E-55C48C834186}" type="presParOf" srcId="{A92B5BCC-D2AA-7347-9E07-0D987346EC6E}" destId="{8DC63C7A-E66A-AB48-BA90-F6087D05C426}" srcOrd="7" destOrd="0" presId="urn:microsoft.com/office/officeart/2005/8/layout/vProcess5"/>
    <dgm:cxn modelId="{B10D2E83-CDC2-4C8F-A0AE-E2D5FCE750C6}" type="presParOf" srcId="{A92B5BCC-D2AA-7347-9E07-0D987346EC6E}" destId="{A5DB4900-D528-A54F-9D5E-053FEA1B92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B09A1-D387-7245-A222-BDBD089FAA01}">
      <dsp:nvSpPr>
        <dsp:cNvPr id="0" name=""/>
        <dsp:cNvSpPr/>
      </dsp:nvSpPr>
      <dsp:spPr>
        <a:xfrm>
          <a:off x="647761" y="0"/>
          <a:ext cx="1968499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Надзор</a:t>
          </a:r>
          <a:endParaRPr lang="ru-RU" sz="1800" kern="1200" dirty="0"/>
        </a:p>
      </dsp:txBody>
      <dsp:txXfrm>
        <a:off x="647761" y="0"/>
        <a:ext cx="1968499" cy="1016000"/>
      </dsp:txXfrm>
    </dsp:sp>
    <dsp:sp modelId="{8FA4450A-5A05-AA47-B819-3C7AB097C9C4}">
      <dsp:nvSpPr>
        <dsp:cNvPr id="0" name=""/>
        <dsp:cNvSpPr/>
      </dsp:nvSpPr>
      <dsp:spPr>
        <a:xfrm rot="5400000">
          <a:off x="1441511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441511" y="1041399"/>
        <a:ext cx="380999" cy="457200"/>
      </dsp:txXfrm>
    </dsp:sp>
    <dsp:sp modelId="{8C501151-741F-E044-95FA-6767E296D300}">
      <dsp:nvSpPr>
        <dsp:cNvPr id="0" name=""/>
        <dsp:cNvSpPr/>
      </dsp:nvSpPr>
      <dsp:spPr>
        <a:xfrm>
          <a:off x="647761" y="1523999"/>
          <a:ext cx="1968499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Предприятие</a:t>
          </a:r>
          <a:endParaRPr lang="ru-RU" sz="1800" kern="1200" dirty="0"/>
        </a:p>
      </dsp:txBody>
      <dsp:txXfrm>
        <a:off x="647761" y="1523999"/>
        <a:ext cx="1968499" cy="1016000"/>
      </dsp:txXfrm>
    </dsp:sp>
    <dsp:sp modelId="{8A806175-B681-B849-9478-3D283A4F6F54}">
      <dsp:nvSpPr>
        <dsp:cNvPr id="0" name=""/>
        <dsp:cNvSpPr/>
      </dsp:nvSpPr>
      <dsp:spPr>
        <a:xfrm rot="5400000">
          <a:off x="1441511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441511" y="2565399"/>
        <a:ext cx="381000" cy="457200"/>
      </dsp:txXfrm>
    </dsp:sp>
    <dsp:sp modelId="{CD7A5C15-40BD-B642-98DF-FDA064527553}">
      <dsp:nvSpPr>
        <dsp:cNvPr id="0" name=""/>
        <dsp:cNvSpPr/>
      </dsp:nvSpPr>
      <dsp:spPr>
        <a:xfrm>
          <a:off x="647761" y="3047999"/>
          <a:ext cx="1968499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Аттестационный центр</a:t>
          </a:r>
          <a:endParaRPr lang="ru-RU" sz="1800" kern="1200" dirty="0"/>
        </a:p>
      </dsp:txBody>
      <dsp:txXfrm>
        <a:off x="647761" y="3047999"/>
        <a:ext cx="1968499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92431-4D73-3A46-AB54-A184BCBD6101}">
      <dsp:nvSpPr>
        <dsp:cNvPr id="0" name=""/>
        <dsp:cNvSpPr/>
      </dsp:nvSpPr>
      <dsp:spPr>
        <a:xfrm>
          <a:off x="0" y="0"/>
          <a:ext cx="7283609" cy="151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Изменения законодательной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и нормативной базы</a:t>
          </a:r>
          <a:endParaRPr lang="ru-RU" sz="2000" kern="1200" dirty="0"/>
        </a:p>
      </dsp:txBody>
      <dsp:txXfrm>
        <a:off x="0" y="0"/>
        <a:ext cx="5735611" cy="1516900"/>
      </dsp:txXfrm>
    </dsp:sp>
    <dsp:sp modelId="{17DD0C59-4DD1-9B4A-946A-8519D19FD0FD}">
      <dsp:nvSpPr>
        <dsp:cNvPr id="0" name=""/>
        <dsp:cNvSpPr/>
      </dsp:nvSpPr>
      <dsp:spPr>
        <a:xfrm>
          <a:off x="642671" y="1769717"/>
          <a:ext cx="7283609" cy="151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Взаимодействие между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аттестационными центрами</a:t>
          </a:r>
          <a:endParaRPr lang="ru-RU" sz="2000" kern="1200" dirty="0"/>
        </a:p>
      </dsp:txBody>
      <dsp:txXfrm>
        <a:off x="642671" y="1769717"/>
        <a:ext cx="5654952" cy="1516900"/>
      </dsp:txXfrm>
    </dsp:sp>
    <dsp:sp modelId="{154B38EE-B39A-FA4B-804B-E6F07DB5EF36}">
      <dsp:nvSpPr>
        <dsp:cNvPr id="0" name=""/>
        <dsp:cNvSpPr/>
      </dsp:nvSpPr>
      <dsp:spPr>
        <a:xfrm>
          <a:off x="1285342" y="3539435"/>
          <a:ext cx="7283609" cy="151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Выстраивание партнерских отношений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с организациями-заявителями </a:t>
          </a:r>
          <a:endParaRPr lang="ru-RU" sz="2000" kern="1200" dirty="0"/>
        </a:p>
      </dsp:txBody>
      <dsp:txXfrm>
        <a:off x="1285342" y="3539435"/>
        <a:ext cx="5654952" cy="1516900"/>
      </dsp:txXfrm>
    </dsp:sp>
    <dsp:sp modelId="{1B19A79E-5275-0843-8E26-2F6300B2C298}">
      <dsp:nvSpPr>
        <dsp:cNvPr id="0" name=""/>
        <dsp:cNvSpPr/>
      </dsp:nvSpPr>
      <dsp:spPr>
        <a:xfrm>
          <a:off x="6297623" y="1150316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297623" y="1150316"/>
        <a:ext cx="985985" cy="985985"/>
      </dsp:txXfrm>
    </dsp:sp>
    <dsp:sp modelId="{8D887FC5-904E-4D4E-8292-A505F190B1FB}">
      <dsp:nvSpPr>
        <dsp:cNvPr id="0" name=""/>
        <dsp:cNvSpPr/>
      </dsp:nvSpPr>
      <dsp:spPr>
        <a:xfrm>
          <a:off x="6940295" y="2909921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940295" y="2909921"/>
        <a:ext cx="985985" cy="98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C49C2D-5821-4389-8BE3-620B58B2F853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151AE2-7632-48E0-B305-87E96C04A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0BB6F-E363-4373-BDEC-43100A2E3CD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50507B-2307-4658-A888-EFBE0AE17430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D1F2A-1AAC-490F-A722-CDAD26EAA5BE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6508F6-22D9-4102-93F1-9BD0E4906ED3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6FDF9-D6BD-4FAC-8A69-9D0DAACDBDB9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5A76E-F544-46B6-89DC-E90D93527A80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B8AD0-E1CE-4053-9FCA-260114072551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3CA70-F97E-47F0-B4CC-AD4C1E382CF8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E8E46-036B-45A2-8705-CD20A6F5D1EB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B14CB-3BF8-47C4-9AEF-DC4233F678D4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E55A89-851D-453A-8359-2809A0820BC8}" type="slidenum">
              <a:rPr lang="ru-RU" smtClean="0">
                <a:solidFill>
                  <a:srgbClr val="000000"/>
                </a:solidFill>
              </a:rPr>
              <a:pPr/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Формальное проведение процедур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188E9-5B81-43B0-9E74-3BFA4A9D29C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3BD836-9052-48B3-BDA4-21FDA65E16D3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6745C-74B3-4C57-AEB2-38FF619C71DD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E2C0AD-83C0-4964-9B81-FA8984A432EF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503122-0D5A-4216-BDF8-7523CD833E97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ABF90-3E83-43D2-B173-7647B4F0CB3F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0EC1C3-F8B4-4048-AC9A-5BBE9B468C59}" type="slidenum">
              <a:rPr lang="ru-RU" smtClean="0">
                <a:solidFill>
                  <a:srgbClr val="000000"/>
                </a:solidFill>
              </a:rPr>
              <a:pPr/>
              <a:t>47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Перечень способов сварки, кроме РД 03-495-02, приведен еще и в Рекомендациях к РД 03-615-03 (2008 г.). И в этом документе он называется «перечень способов сварки и процессов».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На этом слайде представлена таблица со способами сварки и процессами, приведенными в РД 03-495-02 и Рекомендациях к РД 03-615-03 (2008 г.).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Как вы помните, сегодня в РД 03-495-02 существует перечень из 33 способов сварки, в Рекомендациях к РД 03-615-03 – 56 способов сварки.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За время работы профильными комитетами были внесены для аттестации сварщиков способы сварки АПС, Т, КШС, СТ; для  аттестации технологий сварки - КШС, СТ (на слайдах они выделены зелёным цветом).</a:t>
            </a:r>
          </a:p>
          <a:p>
            <a:pPr>
              <a:defRPr/>
            </a:pPr>
            <a:r>
              <a:rPr lang="ru-RU" sz="1000" dirty="0" smtClean="0"/>
              <a:t>В столбце способов сварки, приведенных в РД 03-615-03, фиолетовым цветом приведены способы сварки или процессы, которых нет в РД 03-495-02.</a:t>
            </a:r>
          </a:p>
          <a:p>
            <a:pPr>
              <a:defRPr/>
            </a:pPr>
            <a:r>
              <a:rPr lang="ru-RU" sz="1000" dirty="0" smtClean="0"/>
              <a:t>Поэтому при аттестации технологий возникал вопрос: на какой способ сварки должны быть аттестованы сварщики, если этих способов сварки и наплавки нет в РД 03-495-02? Или – на что должен быть аттестован сварщик, если работает на сварочном комплексе, который применяется, например,  только для способа сварки АПИ?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В этом случае мы пользовались таблицей 4.1 Рекомендаций по применению РД 03-615-03 (2008 г.).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Это очень трудно объяснить Заявителю технологий, и очень неудобно для работы.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Таким образом, разработка новых Рекомендаций позволяет нам «навести порядок» в способах сварки, привести единый перечень для всех направлений аттестационной деятельности.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Почти  все способы сварки, приведенные в документах аттестации сварочного производства, имеют в скобках обозначение сварочного процесса по ИСО 4063.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Предлагаемый нами перечень способов сварки имеет прямое соответствие ГОСТ Р ИСО 4063-2010 по сварочным процессам.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основании этого документа мы внесли новые способы сварки и удалили два способа сварки (процесса), которые вышли из употребления или заменились другими процессами – это способ сварки МСОД, и кузнечная сварка К (по МСОД было 2 аттестации сварщиков; аттестации сварочных технологий не было, по К – не было аттестаций).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Кроме того, в этом документе нет сварочных процессов, характеризующих ванные способы и наплавки.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Соответственно, в предлагаемом перечне они также отсутствуют. Эти особенности сварки должны быть просто учтены в Рекомендациях.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Таким образом, нами был разработан Перечень способов сварки для применения по всем направлениям аттестационной деятельности.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Сегодня он имеет статус СТО (стандарта) НАКС, размещен на сайте на странице СРО НП НАКС в разделе «Стандарты» и называется «Система группирования процессов сварки».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Научно-технический совет НАКС  в июне прошлого года принял решение </a:t>
            </a:r>
            <a:r>
              <a:rPr lang="ru-RU" b="1" smtClean="0"/>
              <a:t>рекомендовать применение положений этого стандарта </a:t>
            </a:r>
            <a:r>
              <a:rPr lang="ru-RU" smtClean="0"/>
              <a:t>только пока </a:t>
            </a:r>
            <a:r>
              <a:rPr lang="ru-RU" b="1" smtClean="0"/>
              <a:t>при разработке методических документов Системы аттестации сварочного производства.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Аттестационным центром этот перечень необходим для информации.</a:t>
            </a: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39C99B-D138-489D-9D04-FE2C55134E6F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Итак: в РД 03-495-02 – 37 способов сварки, в Рекомендациях по применению РД 03-615-03 – 58 способов сварки и процессов, в СТО НАКС – 48 способов сварки.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Что же нового было внесено в этот документ?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A7D10-2720-40A7-A45A-A8BCE729ED3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Основа перечня не изменена, она нам известна, внесены лишь некоторые дополнения и изменения.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Перечень способов сварки сложился из двух имеющихся, таким образом для аттестации персонала появляются способы сварки, которые были в технологиях, но отсутствовали в персонале.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 пример, это способы сварки МПИ и АПИ – сварка порошковой проволокой в инертном газе, соответственно, механизированная и автоматическая.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способ сварки МАДП, который назывался «механизированная аргонодуговая сварка плавящимся электродом», добавили «Сплошная», чтобы внести различие со способом сварки МПИ.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484E04-A259-4319-9128-0ED85D38B7FA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То же самое и со способом АППГ – автоматическая сварка порошковой проволокой в активном газе и смесях.</a:t>
            </a:r>
            <a:endParaRPr lang="ru-RU" dirty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6A4EF-0405-4A5A-8276-F82A2ADA112C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Кроме того, в перечне способов сварки учтены на будущее экзотические способы сварки, как например, ультразвуковая, газопрессовая и т.д.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Тех, которых не было ни в одном перечне способов сварки.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Способы сварки, которые в рекомендациях к РД 03-615-03 определялись для приварки шпилек (стержней) объединены в один способ сварки – дуговая приварка стержней.</a:t>
            </a:r>
            <a:endParaRPr lang="ru-RU" dirty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C7F30-4136-499B-BE84-B557EDE55DA2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 я уже говорила,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ГОСТ Р ИСО 4063-2010 отсутствуют сварочные процессы наплавки, а в соответствии с ГОСТ Р ИСО 857-1-2009 определение «сварка»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в себя также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наплавку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процессы наплавки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выделены в отдельные способы сварки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не значит, что аттестации по наплавке не будет.  Просто при аттестации необходимо учитывать соответствующие характеристики (вид наплавки, толщина слоя и т.д.).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защитных газов классифицируют в соответствии с ГОСТ Р ИСО 14175-2010 «Газы и газовые смеси для сварки плавлением и родственных процессов». С учетом сложившейся практики на предприятиях, состав защитного газа допускается классифицировать с учетом указаний о применении защитного газа, содержащихся в иных нормативных и технических документах.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CD1DB-B06E-4587-93AA-0E32FB81F58E}" type="slidenum">
              <a:rPr lang="ru-RU" smtClean="0"/>
              <a:pPr/>
              <a:t>55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этом и следующем слайде приведена таблица из проекта рекомендаций по применению РД 03-613-03, определяющая, какой состав газов должен быть для того или иного способа сварки.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Но не следует забывать, что таблица носит рекомендательный характер, и если в нормативных документов для определенного способа сварки регламентирован другой состав защитного газа, то следует руководствоваться нормативными документами.</a:t>
            </a:r>
            <a:endParaRPr lang="ru-RU" dirty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2FFE55-F478-4891-BE13-E25AB496E7BE}" type="slidenum">
              <a:rPr lang="ru-RU" smtClean="0"/>
              <a:pPr/>
              <a:t>56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DB13BC-8AF4-495D-A78A-6ADFBBCB8B3F}" type="slidenum">
              <a:rPr lang="ru-RU" smtClean="0"/>
              <a:pPr/>
              <a:t>57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Аттестационный центр письмом согласовывает с НАКС возможность проведения аттестации сварщиков вне аттестационного центра или его аттестационного пункта с указанием места и сроков проведения.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D101C-F6AF-4A62-939D-E133FC1709C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smtClean="0"/>
              <a:t>2 октября  2012 года в Уфе на заседании НТС НАКС утверждено «Положение о порядке продления срока действия аттестационных удостоверений сварщиков и специалистов сварочного производства» и «Положение о порядке аттестации с применением специализированного сварочного оборудования»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0D8340-43A9-4F4E-8603-262C8E8D126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6.5 Сварщику на каждый способ сварки выдается свидетельство о прохождении специальной подготовки с указанием групп технических устройств опасных производственных объектов, по которым проведена специальная подготовка.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Специалистам выдается свидетельство о прохождении специальной подготовки с указанием уровня профессиональной подготовки и групп технических устройств,  по которым проведена специальная подготовка.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6.6 Свидетельство о прохождении специальной подготовки должно быть подписано руководителем организации, аккредитованной в качестве ЦСП и скреплено печатью.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6.7 Свидетельство о прохождении специальной подготовки действует на всей территории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49FD7B-4B6B-481C-810C-EED0D49EE1A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75C0B2-B818-46C8-B1B8-D8D3E49E08E3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DFD3D-91B5-42BD-9EBB-AD899DA877B2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7A092-CAE6-46D5-96FB-3D1897BCE0F9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5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1FE4-7E22-45BB-81BC-BBA268659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0070-7A68-4120-A850-5A959843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527D-E6C2-45CE-8FA5-7A497A95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04DA-06D0-4011-9B7A-E8A128C1C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BAAF-57BF-4518-A723-F5BF1DAF4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AB3F-1C55-4DEA-8BEA-96290EE7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3C-7866-489E-8A73-AA56C7BE6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0B3B-D37F-42CC-8E65-0705FA791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108C-8248-4EB2-A8BD-2884546BD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7212-9F05-400A-9A4E-799215F7A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705C-2FEB-4976-BC0C-5C01E917C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43D79D4-1C5B-4EA0-9863-9D1C99A1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notesSlide" Target="../notesSlides/notesSlide14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11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868863"/>
            <a:ext cx="6729413" cy="55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smtClean="0"/>
              <a:t>Докладчик заместитель директора	Печёнкина В.А.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68538" y="404813"/>
            <a:ext cx="5399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АНО «Головной аттестационный центр    по сварочному производству  Средне-Волжского региона»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908175" y="6165850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г.Тольятти, ул.Белорусская, 3, тел/факс: (8482)556448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00138" y="1125538"/>
            <a:ext cx="80438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Обзор новых методических документов НАКС в области аттестации сварочного производства</a:t>
            </a:r>
            <a:r>
              <a:rPr lang="ru-RU" sz="2800" b="1" i="1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                                                </a:t>
            </a:r>
            <a:endParaRPr lang="ru-RU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9" name="Picture 9" descr="1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7596188" y="260350"/>
            <a:ext cx="13049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Эмбл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872208" cy="10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42875" y="14288"/>
            <a:ext cx="8858250" cy="955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ct val="0"/>
              </a:spcBef>
              <a:buNone/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Решения НТС НАКС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31580"/>
          <a:stretch>
            <a:fillRect/>
          </a:stretch>
        </p:blipFill>
        <p:spPr bwMode="auto">
          <a:xfrm>
            <a:off x="71438" y="1773238"/>
            <a:ext cx="29289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022600" y="3933825"/>
            <a:ext cx="846138" cy="78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725" t="20827" r="70876" b="41115"/>
          <a:stretch>
            <a:fillRect/>
          </a:stretch>
        </p:blipFill>
        <p:spPr bwMode="auto">
          <a:xfrm>
            <a:off x="3868738" y="836613"/>
            <a:ext cx="5132387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 noGrp="1"/>
          </p:cNvSpPr>
          <p:nvPr>
            <p:ph type="title"/>
          </p:nvPr>
        </p:nvSpPr>
        <p:spPr>
          <a:xfrm>
            <a:off x="428625" y="0"/>
            <a:ext cx="8229600" cy="941388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Руководящие и методические документы </a:t>
            </a:r>
            <a:r>
              <a:rPr lang="ru-RU" dirty="0" err="1" smtClean="0">
                <a:solidFill>
                  <a:srgbClr val="F79646">
                    <a:lumMod val="75000"/>
                  </a:srgbClr>
                </a:solidFill>
              </a:rPr>
              <a:t>САСв</a:t>
            </a: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br>
              <a:rPr lang="ru-RU" dirty="0" smtClean="0">
                <a:solidFill>
                  <a:srgbClr val="F79646">
                    <a:lumMod val="75000"/>
                  </a:srgbClr>
                </a:solidFill>
              </a:rPr>
            </a:b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за период 2011-2014 гг.</a:t>
            </a:r>
            <a:endParaRPr lang="ru-RU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928688"/>
            <a:ext cx="8143875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Положение 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специальной</a:t>
            </a:r>
            <a:r>
              <a:rPr lang="ru-RU" dirty="0"/>
              <a:t> подготовке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1428750"/>
            <a:ext cx="8143875" cy="6461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Положение о порядке аттестации специалистов сварочного производства на право участия в работе аттестационной комиссии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3" y="2214563"/>
            <a:ext cx="8143875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Положение о порядке проведения проверки соответствия требованиям Системы аттестации сварочного производства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3000375"/>
            <a:ext cx="8143875" cy="642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Требования к аттестационным центрам Системы аттестации сварочного производства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3786188"/>
            <a:ext cx="8143875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Положение о порядке продления срока действия аттестационных удостоверений сварщиков и специалистов сварочного производства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3" y="4572000"/>
            <a:ext cx="8143875" cy="642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Положение о порядке аттестации сварщиков с применением специализированного сварочного оборудования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5357813"/>
            <a:ext cx="8143875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Инструкция по оформлению и учету аттестационных удостоверений сварщиков и специалистов сварочного производства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6211888"/>
            <a:ext cx="8143875" cy="646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Инструкция по оформлению заявок на аттестацию и результатов аттестации Заявителей – физических лиц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142875" y="14288"/>
            <a:ext cx="8858250" cy="955675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Решения НТС НАКС от </a:t>
            </a:r>
            <a:r>
              <a:rPr lang="ru-RU" dirty="0" smtClean="0"/>
              <a:t>27.06.2013 г.</a:t>
            </a:r>
            <a:endParaRPr lang="ru-RU" dirty="0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39713" y="765175"/>
            <a:ext cx="8824912" cy="4535488"/>
            <a:chOff x="240233" y="764704"/>
            <a:chExt cx="8823654" cy="453650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233" y="764704"/>
              <a:ext cx="881489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71230"/>
            <a:stretch>
              <a:fillRect/>
            </a:stretch>
          </p:blipFill>
          <p:spPr bwMode="auto">
            <a:xfrm>
              <a:off x="248996" y="3068960"/>
              <a:ext cx="8814891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142875" y="14288"/>
            <a:ext cx="8858250" cy="955675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F79646">
                    <a:lumMod val="75000"/>
                  </a:srgbClr>
                </a:solidFill>
              </a:rPr>
              <a:t>Решения НТС НАКС от </a:t>
            </a:r>
            <a:r>
              <a:rPr lang="ru-RU" dirty="0" smtClean="0">
                <a:solidFill>
                  <a:srgbClr val="F79646">
                    <a:lumMod val="75000"/>
                  </a:srgbClr>
                </a:solidFill>
              </a:rPr>
              <a:t>12.02.2014 г.</a:t>
            </a:r>
            <a:endParaRPr lang="ru-RU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1341438"/>
            <a:ext cx="9145587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4500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порядке продления срока действия аттестационных удостоверений сварщиков и специалистов сварочного производства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НТС НАКС 27.06.2013)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Продления срока действия аттестационного удостоверения  сварщика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500188"/>
            <a:ext cx="8429625" cy="4929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Необходимые документы:</a:t>
            </a:r>
          </a:p>
          <a:p>
            <a:pPr marL="0" lvl="1"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заявка;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аттестационное удостоверение (с вкладышами) со </a:t>
            </a:r>
            <a:r>
              <a:rPr lang="ru-RU" sz="1700" b="1" dirty="0">
                <a:solidFill>
                  <a:srgbClr val="C00000"/>
                </a:solidFill>
              </a:rPr>
              <a:t>сведениями о работе, в соответствии с областью распространения аттестации, подтверждающими отсутствие перерывов в работе более 6 месяцев </a:t>
            </a:r>
            <a:r>
              <a:rPr lang="ru-RU" sz="1700" b="1" dirty="0">
                <a:solidFill>
                  <a:schemeClr val="tx2"/>
                </a:solidFill>
              </a:rPr>
              <a:t>(для сварщиков наружных трубопроводов из полимерных материалов более 8 месяцев);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заверенная копия протокола(-ов) аттестации;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</a:t>
            </a:r>
            <a:r>
              <a:rPr lang="ru-RU" sz="1700" b="1" dirty="0">
                <a:solidFill>
                  <a:srgbClr val="C00000"/>
                </a:solidFill>
              </a:rPr>
              <a:t>справка</a:t>
            </a:r>
            <a:r>
              <a:rPr lang="ru-RU" sz="1700" b="1" dirty="0">
                <a:solidFill>
                  <a:schemeClr val="tx2"/>
                </a:solidFill>
              </a:rPr>
              <a:t> о качестве выполненных сварочных работ за 6 месяцев, заверенная службой контроля (лабораторией контроля) и руководителем предприятия-работодателя и подтверждающая качество выполнения сварщиком сварочных работ в соответствии с областью распространения аттестации, указанной в удостоверении. </a:t>
            </a:r>
            <a:r>
              <a:rPr lang="ru-RU" sz="1700" b="1" dirty="0">
                <a:solidFill>
                  <a:srgbClr val="FF0000"/>
                </a:solidFill>
              </a:rPr>
              <a:t>Справку заполняют на основании данных о контроле не менее </a:t>
            </a:r>
            <a:br>
              <a:rPr lang="ru-RU" sz="1700" b="1" dirty="0">
                <a:solidFill>
                  <a:srgbClr val="FF0000"/>
                </a:solidFill>
              </a:rPr>
            </a:br>
            <a:r>
              <a:rPr lang="ru-RU" sz="1700" b="1" dirty="0">
                <a:solidFill>
                  <a:srgbClr val="FF0000"/>
                </a:solidFill>
              </a:rPr>
              <a:t>15 производственных или допускных сварных соединений; 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заверенная выписка из трудовой книжки или копия трудовой книжки;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- цветная фотография на матовой бумаге размером 3 </a:t>
            </a:r>
            <a:r>
              <a:rPr lang="ru-RU" sz="1700" b="1" dirty="0">
                <a:solidFill>
                  <a:schemeClr val="tx2"/>
                </a:solidFill>
                <a:sym typeface="Symbol"/>
              </a:rPr>
              <a:t></a:t>
            </a:r>
            <a:r>
              <a:rPr lang="ru-RU" sz="1700" b="1" dirty="0">
                <a:solidFill>
                  <a:schemeClr val="tx2"/>
                </a:solidFill>
              </a:rPr>
              <a:t> 4 см.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продления срока действия аттестационного удостоверения </a:t>
            </a:r>
            <a:endParaRPr lang="ru-RU" sz="2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285875"/>
            <a:ext cx="8429625" cy="5286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700" b="1" dirty="0">
                <a:solidFill>
                  <a:schemeClr val="tx2"/>
                </a:solidFill>
              </a:rPr>
              <a:t>На основании рассмотрения заявки и приложенных к ней документов аттестационная комиссия АЦСП принимает одно из следующих решений: </a:t>
            </a:r>
          </a:p>
          <a:p>
            <a:pPr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chemeClr val="tx2"/>
                </a:solidFill>
              </a:rPr>
              <a:t> </a:t>
            </a:r>
            <a:r>
              <a:rPr lang="ru-RU" sz="1700" b="1" dirty="0">
                <a:solidFill>
                  <a:srgbClr val="FF0000"/>
                </a:solidFill>
              </a:rPr>
              <a:t>продлить срок действия аттестационного удостоверения без изменения области распространения аттестации</a:t>
            </a:r>
            <a:r>
              <a:rPr lang="ru-RU" sz="1700" b="1" dirty="0">
                <a:solidFill>
                  <a:schemeClr val="tx2"/>
                </a:solidFill>
              </a:rPr>
              <a:t>, указанной в аттестационном удостоверении сварщика или специалиста сварочного производства; </a:t>
            </a:r>
          </a:p>
          <a:p>
            <a:pPr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chemeClr val="tx2"/>
                </a:solidFill>
              </a:rPr>
              <a:t> </a:t>
            </a:r>
            <a:r>
              <a:rPr lang="ru-RU" sz="1700" b="1" dirty="0">
                <a:solidFill>
                  <a:srgbClr val="FF0000"/>
                </a:solidFill>
              </a:rPr>
              <a:t>продлить срок действия аттестационного удостоверения с ограничением области распространения аттестации</a:t>
            </a:r>
            <a:r>
              <a:rPr lang="ru-RU" sz="1700" b="1" dirty="0">
                <a:solidFill>
                  <a:schemeClr val="tx2"/>
                </a:solidFill>
              </a:rPr>
              <a:t>, указанной в аттестационном удостоверении сварщика или специалиста сварочного производства, в соответствии с представленными документами, подтверждающими фактическую область деятельности за время, прошедшее с момента аттестации; </a:t>
            </a:r>
          </a:p>
          <a:p>
            <a:pPr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chemeClr val="tx2"/>
                </a:solidFill>
              </a:rPr>
              <a:t> </a:t>
            </a:r>
            <a:r>
              <a:rPr lang="ru-RU" sz="1700" b="1" dirty="0">
                <a:solidFill>
                  <a:srgbClr val="FF0000"/>
                </a:solidFill>
              </a:rPr>
              <a:t>отказать в продлении срока действия аттестационного удостоверения</a:t>
            </a:r>
            <a:r>
              <a:rPr lang="ru-RU" sz="1700" b="1" dirty="0">
                <a:solidFill>
                  <a:schemeClr val="tx2"/>
                </a:solidFill>
              </a:rPr>
              <a:t>. </a:t>
            </a:r>
          </a:p>
          <a:p>
            <a:pPr marL="0" lvl="1"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порядке аттестации сварщиков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применением специализированного сварочного оборудования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(Утв. Решением НТС НАКС 02.10.2012)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Специализированное оборудование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928688"/>
            <a:ext cx="8286750" cy="578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>
              <a:defRPr/>
            </a:pPr>
            <a:r>
              <a:rPr lang="ru-RU" sz="1700" b="1" u="sng" dirty="0">
                <a:solidFill>
                  <a:schemeClr val="tx2"/>
                </a:solidFill>
              </a:rPr>
              <a:t>Специализированное сварочное оборудование </a:t>
            </a:r>
            <a:r>
              <a:rPr lang="ru-RU" sz="1700" b="1" dirty="0">
                <a:solidFill>
                  <a:schemeClr val="tx2"/>
                </a:solidFill>
              </a:rPr>
              <a:t>– сварочное оборудование, предназначенное для выпуска </a:t>
            </a:r>
            <a:r>
              <a:rPr lang="ru-RU" sz="1700" b="1" dirty="0">
                <a:solidFill>
                  <a:srgbClr val="C00000"/>
                </a:solidFill>
              </a:rPr>
              <a:t>узкой номенклатуры продукции, требующее для выполнения сварочных работ специальных знаний и практических навыков</a:t>
            </a:r>
            <a:r>
              <a:rPr lang="ru-RU" sz="1700" b="1" dirty="0">
                <a:solidFill>
                  <a:schemeClr val="tx2"/>
                </a:solidFill>
              </a:rPr>
              <a:t> по настройке параметров режима сварки и управлению технологическими параметрами в процессе сварки.</a:t>
            </a:r>
          </a:p>
          <a:p>
            <a:pPr indent="361950">
              <a:defRPr/>
            </a:pPr>
            <a:r>
              <a:rPr lang="ru-RU" sz="1700" b="1" dirty="0">
                <a:solidFill>
                  <a:schemeClr val="tx2"/>
                </a:solidFill>
              </a:rPr>
              <a:t>В качестве специализированного сварочного оборудования можно рассматривать: </a:t>
            </a:r>
          </a:p>
          <a:p>
            <a:pPr indent="361950">
              <a:defRPr/>
            </a:pPr>
            <a:r>
              <a:rPr lang="ru-RU" sz="1700" b="1" dirty="0">
                <a:solidFill>
                  <a:schemeClr val="tx2"/>
                </a:solidFill>
              </a:rPr>
              <a:t>- оборудование одной марки и одного производителя, выпушенное </a:t>
            </a:r>
            <a:r>
              <a:rPr lang="ru-RU" sz="1700" b="1" dirty="0">
                <a:solidFill>
                  <a:srgbClr val="C00000"/>
                </a:solidFill>
              </a:rPr>
              <a:t>ограниченной серией </a:t>
            </a:r>
            <a:r>
              <a:rPr lang="ru-RU" sz="1700" b="1" dirty="0">
                <a:solidFill>
                  <a:schemeClr val="tx2"/>
                </a:solidFill>
              </a:rPr>
              <a:t>для конкретного способа сварки, которого на момент подачи заявки нет в доступе для органа по аттестации;</a:t>
            </a:r>
          </a:p>
          <a:p>
            <a:pPr indent="361950">
              <a:defRPr/>
            </a:pPr>
            <a:r>
              <a:rPr lang="ru-RU" sz="1700" b="1" dirty="0">
                <a:solidFill>
                  <a:schemeClr val="tx2"/>
                </a:solidFill>
              </a:rPr>
              <a:t>- оборудование </a:t>
            </a:r>
            <a:r>
              <a:rPr lang="ru-RU" sz="1700" b="1" dirty="0">
                <a:solidFill>
                  <a:srgbClr val="C00000"/>
                </a:solidFill>
              </a:rPr>
              <a:t>стоимостью свыше 500 тыс. руб</a:t>
            </a:r>
            <a:r>
              <a:rPr lang="ru-RU" sz="1700" b="1" dirty="0">
                <a:solidFill>
                  <a:srgbClr val="FF0000"/>
                </a:solidFill>
              </a:rPr>
              <a:t>.;</a:t>
            </a:r>
          </a:p>
          <a:p>
            <a:pPr indent="361950">
              <a:defRPr/>
            </a:pPr>
            <a:r>
              <a:rPr lang="ru-RU" sz="1700" b="1" dirty="0">
                <a:solidFill>
                  <a:schemeClr val="tx2"/>
                </a:solidFill>
              </a:rPr>
              <a:t>- специализированное оборудование, </a:t>
            </a:r>
            <a:r>
              <a:rPr lang="ru-RU" sz="1700" b="1" dirty="0">
                <a:solidFill>
                  <a:srgbClr val="C00000"/>
                </a:solidFill>
              </a:rPr>
              <a:t>находящееся в распоряжении ограниченного числа владельцев</a:t>
            </a:r>
            <a:r>
              <a:rPr lang="ru-RU" sz="1700" b="1" dirty="0">
                <a:solidFill>
                  <a:srgbClr val="FF0000"/>
                </a:solidFill>
              </a:rPr>
              <a:t>,</a:t>
            </a:r>
            <a:r>
              <a:rPr lang="ru-RU" sz="1700" b="1" dirty="0">
                <a:solidFill>
                  <a:schemeClr val="tx2"/>
                </a:solidFill>
              </a:rPr>
              <a:t> которые не готовы создать аттестационные пункты на своей базе.</a:t>
            </a:r>
          </a:p>
          <a:p>
            <a:pPr indent="441325">
              <a:defRPr/>
            </a:pPr>
            <a:r>
              <a:rPr lang="ru-RU" sz="1700" b="1" dirty="0">
                <a:solidFill>
                  <a:schemeClr val="tx2"/>
                </a:solidFill>
              </a:rPr>
              <a:t>Примеры специализированного сварочного оборудования: оборудование для </a:t>
            </a:r>
            <a:r>
              <a:rPr lang="ru-RU" sz="1700" b="1" dirty="0">
                <a:solidFill>
                  <a:srgbClr val="C00000"/>
                </a:solidFill>
              </a:rPr>
              <a:t>автоматической сварки кольцевых стыковых соединений магистральных трубопроводов</a:t>
            </a:r>
            <a:r>
              <a:rPr lang="ru-RU" sz="1700" b="1" dirty="0">
                <a:solidFill>
                  <a:srgbClr val="FF0000"/>
                </a:solidFill>
              </a:rPr>
              <a:t>,</a:t>
            </a:r>
            <a:r>
              <a:rPr lang="ru-RU" sz="1700" b="1" dirty="0">
                <a:solidFill>
                  <a:schemeClr val="tx2"/>
                </a:solidFill>
              </a:rPr>
              <a:t> оборудование для </a:t>
            </a:r>
            <a:r>
              <a:rPr lang="ru-RU" sz="1700" b="1" dirty="0">
                <a:solidFill>
                  <a:srgbClr val="C00000"/>
                </a:solidFill>
              </a:rPr>
              <a:t>электрошлаковой сварки</a:t>
            </a:r>
            <a:r>
              <a:rPr lang="ru-RU" sz="1700" b="1" dirty="0">
                <a:solidFill>
                  <a:srgbClr val="FF0000"/>
                </a:solidFill>
              </a:rPr>
              <a:t>,</a:t>
            </a:r>
            <a:r>
              <a:rPr lang="ru-RU" sz="1700" b="1" dirty="0">
                <a:solidFill>
                  <a:schemeClr val="tx2"/>
                </a:solidFill>
              </a:rPr>
              <a:t> оборудование </a:t>
            </a:r>
            <a:r>
              <a:rPr lang="ru-RU" sz="1700" b="1" dirty="0">
                <a:solidFill>
                  <a:srgbClr val="C00000"/>
                </a:solidFill>
              </a:rPr>
              <a:t>для электроннолучевой </a:t>
            </a:r>
            <a:r>
              <a:rPr lang="ru-RU" sz="1700" b="1" dirty="0">
                <a:solidFill>
                  <a:srgbClr val="FF0000"/>
                </a:solidFill>
              </a:rPr>
              <a:t>сварки, </a:t>
            </a:r>
            <a:r>
              <a:rPr lang="ru-RU" sz="1700" b="1" dirty="0">
                <a:solidFill>
                  <a:schemeClr val="tx2"/>
                </a:solidFill>
              </a:rPr>
              <a:t>оборудование для </a:t>
            </a:r>
            <a:r>
              <a:rPr lang="ru-RU" sz="1700" b="1" dirty="0">
                <a:solidFill>
                  <a:srgbClr val="C00000"/>
                </a:solidFill>
              </a:rPr>
              <a:t>диффузионной сварки</a:t>
            </a:r>
            <a:r>
              <a:rPr lang="ru-RU" sz="17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аттестации на специализированном оборудовании 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125538"/>
            <a:ext cx="8429625" cy="530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Документы предоставляемые Заявителем аттестации: </a:t>
            </a:r>
          </a:p>
          <a:p>
            <a:pPr indent="361950" algn="just">
              <a:buFontTx/>
              <a:buChar char="-"/>
              <a:defRPr/>
            </a:pPr>
            <a:r>
              <a:rPr lang="ru-RU" sz="1700" b="1" dirty="0">
                <a:solidFill>
                  <a:schemeClr val="tx2"/>
                </a:solidFill>
              </a:rPr>
              <a:t>заявка на аттестацию;</a:t>
            </a:r>
          </a:p>
          <a:p>
            <a:pPr indent="361950" algn="just">
              <a:buFontTx/>
              <a:buChar char="-"/>
              <a:defRPr/>
            </a:pPr>
            <a:r>
              <a:rPr lang="ru-RU" sz="1700" b="1" dirty="0">
                <a:solidFill>
                  <a:schemeClr val="tx2"/>
                </a:solidFill>
              </a:rPr>
              <a:t>паспорт на специализированное оборудование, инструкцию по его эксплуатации ;</a:t>
            </a:r>
          </a:p>
          <a:p>
            <a:pPr indent="361950" algn="just">
              <a:buFontTx/>
              <a:buChar char="-"/>
              <a:defRPr/>
            </a:pPr>
            <a:r>
              <a:rPr lang="ru-RU" sz="1700" b="1" dirty="0">
                <a:solidFill>
                  <a:schemeClr val="tx2"/>
                </a:solidFill>
              </a:rPr>
              <a:t>Свидетельство об аттестации оборудования согласно </a:t>
            </a:r>
            <a:br>
              <a:rPr lang="ru-RU" sz="1700" b="1" dirty="0">
                <a:solidFill>
                  <a:schemeClr val="tx2"/>
                </a:solidFill>
              </a:rPr>
            </a:br>
            <a:r>
              <a:rPr lang="ru-RU" sz="1700" b="1" dirty="0">
                <a:solidFill>
                  <a:schemeClr val="tx2"/>
                </a:solidFill>
              </a:rPr>
              <a:t>РД 03-614-03.</a:t>
            </a:r>
          </a:p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Аттестационный центр письмом (с приложением мотивированного обоснования необходимости проведения практического экзамена сварщиков на специализированном оборудовании по месту его нахождения и документально оформленного подтверждения использования этого оборудования) </a:t>
            </a:r>
            <a:r>
              <a:rPr lang="ru-RU" sz="1700" b="1" dirty="0">
                <a:solidFill>
                  <a:srgbClr val="C00000"/>
                </a:solidFill>
              </a:rPr>
              <a:t>согласовывает с НАКС </a:t>
            </a:r>
            <a:r>
              <a:rPr lang="ru-RU" sz="1700" b="1" u="sng" dirty="0">
                <a:solidFill>
                  <a:srgbClr val="C00000"/>
                </a:solidFill>
              </a:rPr>
              <a:t>возможность проведения аттестации сварщиков вне аттестационного центра или его аттестационного пункта с указанием места и сроков проведения.</a:t>
            </a:r>
          </a:p>
          <a:p>
            <a:pPr indent="361950" algn="just">
              <a:defRPr/>
            </a:pPr>
            <a:r>
              <a:rPr lang="ru-RU" sz="1700" b="1" dirty="0">
                <a:solidFill>
                  <a:schemeClr val="tx2"/>
                </a:solidFill>
              </a:rPr>
              <a:t> </a:t>
            </a:r>
          </a:p>
          <a:p>
            <a:pPr indent="361950" algn="just">
              <a:buFontTx/>
              <a:buChar char="-"/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buFontTx/>
              <a:buChar char="-"/>
              <a:defRPr/>
            </a:pPr>
            <a:endParaRPr lang="ru-RU" sz="1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8DCDC681-3BCD-4BE4-B159-527C391DD434}" type="slidenum">
              <a:rPr lang="ru-RU" smtClean="0"/>
              <a:pPr/>
              <a:t>2</a:t>
            </a:fld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Прямоугольник 11"/>
          <p:cNvSpPr>
            <a:spLocks noChangeArrowheads="1"/>
          </p:cNvSpPr>
          <p:nvPr/>
        </p:nvSpPr>
        <p:spPr bwMode="auto">
          <a:xfrm>
            <a:off x="1116013" y="115888"/>
            <a:ext cx="741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Особенности деятельности </a:t>
            </a:r>
          </a:p>
          <a:p>
            <a:pPr algn="ctr"/>
            <a:r>
              <a:rPr lang="ru-RU"/>
              <a:t>Системы аттестации сварочного производства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1827" y="1340768"/>
          <a:ext cx="3264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02" name="Группа 9"/>
          <p:cNvGrpSpPr>
            <a:grpSpLocks/>
          </p:cNvGrpSpPr>
          <p:nvPr/>
        </p:nvGrpSpPr>
        <p:grpSpPr bwMode="auto">
          <a:xfrm>
            <a:off x="3635375" y="1341438"/>
            <a:ext cx="2108200" cy="1016000"/>
            <a:chOff x="577912" y="0"/>
            <a:chExt cx="2108199" cy="1016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7912" y="0"/>
              <a:ext cx="2108199" cy="1016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08075" y="30162"/>
              <a:ext cx="2047874" cy="955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Надзор</a:t>
              </a:r>
            </a:p>
          </p:txBody>
        </p:sp>
      </p:grpSp>
      <p:grpSp>
        <p:nvGrpSpPr>
          <p:cNvPr id="4103" name="Группа 14"/>
          <p:cNvGrpSpPr>
            <a:grpSpLocks/>
          </p:cNvGrpSpPr>
          <p:nvPr/>
        </p:nvGrpSpPr>
        <p:grpSpPr bwMode="auto">
          <a:xfrm>
            <a:off x="3708400" y="3573463"/>
            <a:ext cx="2108200" cy="1016000"/>
            <a:chOff x="577912" y="1523999"/>
            <a:chExt cx="2108199" cy="1016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77912" y="1523999"/>
              <a:ext cx="2108199" cy="1016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08075" y="1554161"/>
              <a:ext cx="2047874" cy="955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Предприятие</a:t>
              </a:r>
            </a:p>
          </p:txBody>
        </p:sp>
      </p:grpSp>
      <p:grpSp>
        <p:nvGrpSpPr>
          <p:cNvPr id="4104" name="Группа 17"/>
          <p:cNvGrpSpPr>
            <a:grpSpLocks/>
          </p:cNvGrpSpPr>
          <p:nvPr/>
        </p:nvGrpSpPr>
        <p:grpSpPr bwMode="auto">
          <a:xfrm>
            <a:off x="6856413" y="3565525"/>
            <a:ext cx="2108200" cy="1016000"/>
            <a:chOff x="577912" y="3047999"/>
            <a:chExt cx="2108199" cy="1016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77912" y="3047999"/>
              <a:ext cx="2108199" cy="1016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08074" y="3078162"/>
              <a:ext cx="2047874" cy="955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Аттестационный центр</a:t>
              </a:r>
            </a:p>
          </p:txBody>
        </p:sp>
      </p:grpSp>
      <p:sp>
        <p:nvSpPr>
          <p:cNvPr id="21" name="Двойная стрелка влево/вправо 20"/>
          <p:cNvSpPr/>
          <p:nvPr/>
        </p:nvSpPr>
        <p:spPr>
          <a:xfrm>
            <a:off x="5795963" y="3789363"/>
            <a:ext cx="1079500" cy="547687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2492375"/>
            <a:ext cx="341313" cy="9794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4932040" y="4797152"/>
            <a:ext cx="3024336" cy="864096"/>
          </a:xfrm>
          <a:prstGeom prst="wedgeEllipseCallout">
            <a:avLst>
              <a:gd name="adj1" fmla="val -3785"/>
              <a:gd name="adj2" fmla="val -12209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Партнерские отношения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5796136" y="2132856"/>
            <a:ext cx="3024336" cy="864096"/>
          </a:xfrm>
          <a:prstGeom prst="wedgeEllipseCallout">
            <a:avLst>
              <a:gd name="adj1" fmla="val -81685"/>
              <a:gd name="adj2" fmla="val 6163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Изменения ФЗ-116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СВР ГАЦ\Pictures\ControlCenter4\Scan\CCI3005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6335712" cy="904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92275" y="4365625"/>
            <a:ext cx="5832475" cy="358775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050" y="4797425"/>
            <a:ext cx="4929188" cy="32385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Users\СВР ГАЦ\Pictures\ControlCenter4\Scan\CCI30052014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-315913"/>
            <a:ext cx="5976937" cy="852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аттестации на специализированном оборудовании 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428750"/>
            <a:ext cx="8429625" cy="3643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1950" algn="just"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buFontTx/>
              <a:buChar char="-"/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defRPr/>
            </a:pPr>
            <a:r>
              <a:rPr lang="ru-RU" sz="2800" b="1" dirty="0">
                <a:solidFill>
                  <a:srgbClr val="FF0000"/>
                </a:solidFill>
              </a:rPr>
              <a:t>Письмо-согласование НАКС и приказ (распоряжение) по предприятию  </a:t>
            </a:r>
            <a:r>
              <a:rPr lang="ru-RU" sz="2800" b="1" dirty="0">
                <a:solidFill>
                  <a:schemeClr val="tx2"/>
                </a:solidFill>
              </a:rPr>
              <a:t>являются основанием для проведения практического экзамена по месту нахождения специализированного оборудования. </a:t>
            </a:r>
          </a:p>
          <a:p>
            <a:pPr indent="361950" algn="just">
              <a:buFontTx/>
              <a:buChar char="-"/>
              <a:defRPr/>
            </a:pPr>
            <a:endParaRPr lang="ru-RU" sz="1700" b="1" dirty="0">
              <a:solidFill>
                <a:schemeClr val="tx2"/>
              </a:solidFill>
            </a:endParaRPr>
          </a:p>
          <a:p>
            <a:pPr indent="361950" algn="just">
              <a:buFontTx/>
              <a:buChar char="-"/>
              <a:defRPr/>
            </a:pPr>
            <a:endParaRPr lang="ru-RU" sz="1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специальной подготовке 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НТС НАКС 01.07.2011)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специальной подготовке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981075"/>
            <a:ext cx="8429625" cy="5448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3.2 Специальная подготовка сварщиков и специалистов сварочного производства  проводится с целью ознакомления и разъяснения: </a:t>
            </a:r>
          </a:p>
          <a:p>
            <a:pPr indent="457200">
              <a:defRPr/>
            </a:pPr>
            <a:r>
              <a:rPr lang="ru-RU" sz="1700" b="1" i="1" dirty="0">
                <a:solidFill>
                  <a:srgbClr val="1F497D"/>
                </a:solidFill>
              </a:rPr>
              <a:t>- процедуры аттестации; </a:t>
            </a:r>
          </a:p>
          <a:p>
            <a:pPr indent="457200">
              <a:defRPr/>
            </a:pPr>
            <a:r>
              <a:rPr lang="ru-RU" sz="1700" b="1" i="1" dirty="0">
                <a:solidFill>
                  <a:srgbClr val="1F497D"/>
                </a:solidFill>
              </a:rPr>
              <a:t>- технологических особенностей выполнения сварочных работ применительно к изготовлению, реконструкции, монтажу и ремонту конкретных технических устройств опасных производственных объектов;</a:t>
            </a:r>
          </a:p>
          <a:p>
            <a:pPr indent="457200">
              <a:defRPr/>
            </a:pPr>
            <a:r>
              <a:rPr lang="ru-RU" sz="1700" b="1" i="1" dirty="0">
                <a:solidFill>
                  <a:srgbClr val="1F497D"/>
                </a:solidFill>
              </a:rPr>
              <a:t>- требований к применению сварочных технологий, оборудования, материалов; </a:t>
            </a:r>
          </a:p>
          <a:p>
            <a:pPr indent="457200">
              <a:defRPr/>
            </a:pPr>
            <a:r>
              <a:rPr lang="ru-RU" sz="1700" b="1" i="1" dirty="0">
                <a:solidFill>
                  <a:srgbClr val="1F497D"/>
                </a:solidFill>
              </a:rPr>
              <a:t>- методов и норм оценки качества; </a:t>
            </a:r>
          </a:p>
          <a:p>
            <a:pPr indent="457200">
              <a:defRPr/>
            </a:pPr>
            <a:r>
              <a:rPr lang="ru-RU" sz="1700" b="1" i="1" dirty="0">
                <a:solidFill>
                  <a:srgbClr val="1F497D"/>
                </a:solidFill>
              </a:rPr>
              <a:t>- обеспечения безопасных условий труда, регламентированных соответствующими нормативными документами.</a:t>
            </a:r>
          </a:p>
          <a:p>
            <a:pPr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3.3 Специальная подготовка проводится перед аттестацией </a:t>
            </a:r>
            <a:r>
              <a:rPr lang="ru-RU" sz="1700" b="1" dirty="0">
                <a:solidFill>
                  <a:srgbClr val="FF0000"/>
                </a:solidFill>
              </a:rPr>
              <a:t>(первичной, дополнительной, периодической и внеочередной).</a:t>
            </a:r>
          </a:p>
          <a:p>
            <a:pPr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3.4 Специальная подготовка проводится </a:t>
            </a:r>
            <a:r>
              <a:rPr lang="ru-RU" sz="1700" b="1" dirty="0">
                <a:solidFill>
                  <a:srgbClr val="FF0000"/>
                </a:solidFill>
              </a:rPr>
              <a:t>не ранее, чем за три месяца до аттестации.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22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специальной подготовке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981075"/>
            <a:ext cx="8429625" cy="5448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700" b="1" dirty="0">
                <a:solidFill>
                  <a:srgbClr val="1F497D"/>
                </a:solidFill>
              </a:rPr>
              <a:t>5.1 Специальная подготовка должна проводиться </a:t>
            </a:r>
            <a:r>
              <a:rPr lang="ru-RU" sz="1700" b="1" dirty="0">
                <a:solidFill>
                  <a:srgbClr val="FF0000"/>
                </a:solidFill>
              </a:rPr>
              <a:t>по программам, разработанным и утвержденным НАКС в соответствии с требованиями ПБ-03-273-99, РД 03-495-02.</a:t>
            </a:r>
          </a:p>
          <a:p>
            <a:pPr algn="just"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1F497D"/>
                </a:solidFill>
              </a:rPr>
              <a:t>Программы могут быть дополнены </a:t>
            </a:r>
            <a:r>
              <a:rPr lang="ru-RU" sz="1700" b="1" dirty="0">
                <a:solidFill>
                  <a:srgbClr val="FF0000"/>
                </a:solidFill>
              </a:rPr>
              <a:t>разделами, учитывающими специфику производства сварочных работ, разработанными научно-исследовательскими институтами – разработчиками нормативных документов по сварке и контролю качества и согласованными со структурными подразделениями, отвечающими за сварочное производство отрасли. </a:t>
            </a:r>
            <a:r>
              <a:rPr lang="ru-RU" sz="1700" b="1" dirty="0">
                <a:solidFill>
                  <a:srgbClr val="1F497D"/>
                </a:solidFill>
              </a:rPr>
              <a:t>Дополнения к программам специальной подготовки должны быть </a:t>
            </a:r>
            <a:r>
              <a:rPr lang="ru-RU" sz="1700" b="1" dirty="0">
                <a:solidFill>
                  <a:srgbClr val="FF0000"/>
                </a:solidFill>
              </a:rPr>
              <a:t>согласованы с НАКС</a:t>
            </a:r>
            <a:r>
              <a:rPr lang="ru-RU" sz="1700" b="1" dirty="0">
                <a:solidFill>
                  <a:srgbClr val="1F497D"/>
                </a:solidFill>
              </a:rPr>
              <a:t>.</a:t>
            </a:r>
          </a:p>
          <a:p>
            <a:pPr algn="just"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 algn="just">
              <a:defRPr/>
            </a:pPr>
            <a:r>
              <a:rPr lang="ru-RU" sz="1700" b="1" dirty="0">
                <a:solidFill>
                  <a:srgbClr val="1F497D"/>
                </a:solidFill>
              </a:rPr>
              <a:t>В отдельных случаях при отсутствии программ специальной подготовки, разработанных НАКС, </a:t>
            </a:r>
            <a:r>
              <a:rPr lang="ru-RU" sz="1700" b="1" dirty="0">
                <a:solidFill>
                  <a:srgbClr val="FF0000"/>
                </a:solidFill>
              </a:rPr>
              <a:t>допускается использование программ, разработанных ЦСП и утвержденных  НАКС</a:t>
            </a:r>
            <a:r>
              <a:rPr lang="ru-RU" sz="1700" b="1" dirty="0">
                <a:solidFill>
                  <a:srgbClr val="1F497D"/>
                </a:solidFill>
              </a:rPr>
              <a:t>. Условия применения таких программ устанавливает НАКС.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специальной подготовке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1196975"/>
            <a:ext cx="8429625" cy="4872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6.2 Специальная подготовка перед аттестацией проводится ЦСП на </a:t>
            </a:r>
            <a:r>
              <a:rPr lang="ru-RU" sz="1700" b="1" dirty="0">
                <a:solidFill>
                  <a:srgbClr val="FF0000"/>
                </a:solidFill>
              </a:rPr>
              <a:t>собственной базе или на базе организаций, зарегистрированных в реестре </a:t>
            </a:r>
            <a:r>
              <a:rPr lang="ru-RU" sz="1700" b="1" dirty="0" err="1">
                <a:solidFill>
                  <a:srgbClr val="FF0000"/>
                </a:solidFill>
              </a:rPr>
              <a:t>САСв</a:t>
            </a:r>
            <a:r>
              <a:rPr lang="ru-RU" sz="1700" b="1" dirty="0">
                <a:solidFill>
                  <a:srgbClr val="FF0000"/>
                </a:solidFill>
              </a:rPr>
              <a:t> в качестве аттестационных центров или пунктов</a:t>
            </a:r>
            <a:r>
              <a:rPr lang="ru-RU" sz="1700" b="1" dirty="0">
                <a:solidFill>
                  <a:srgbClr val="1F497D"/>
                </a:solidFill>
              </a:rPr>
              <a:t>…</a:t>
            </a:r>
          </a:p>
          <a:p>
            <a:pPr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…Допускается проведение специальной подготовки </a:t>
            </a:r>
            <a:r>
              <a:rPr lang="ru-RU" sz="1700" b="1" dirty="0">
                <a:solidFill>
                  <a:srgbClr val="FF0000"/>
                </a:solidFill>
              </a:rPr>
              <a:t>специалистами ЦСП на материальной базе заказчика</a:t>
            </a:r>
            <a:r>
              <a:rPr lang="ru-RU" sz="1700" b="1" dirty="0">
                <a:solidFill>
                  <a:srgbClr val="1F497D"/>
                </a:solidFill>
              </a:rPr>
              <a:t>. </a:t>
            </a:r>
          </a:p>
          <a:p>
            <a:pPr>
              <a:defRPr/>
            </a:pPr>
            <a:endParaRPr lang="ru-RU" sz="17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ru-RU" sz="1700" b="1" dirty="0">
                <a:solidFill>
                  <a:srgbClr val="1F497D"/>
                </a:solidFill>
              </a:rPr>
              <a:t>6.3 Продолжительность и объем (тематический план) специальной подготовки перед аттестацией устанавливает ЦСП по согласованию с заказчиком, исходя из области деятельности, заявляемой для аттестации, на основании утвержденных НАКС программ...</a:t>
            </a:r>
          </a:p>
          <a:p>
            <a:pPr>
              <a:defRPr/>
            </a:pPr>
            <a:endParaRPr lang="ru-RU" sz="17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0"/>
            <a:ext cx="8034337" cy="6858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Стрелка влево 2"/>
          <p:cNvSpPr/>
          <p:nvPr/>
        </p:nvSpPr>
        <p:spPr>
          <a:xfrm rot="19292707">
            <a:off x="5842000" y="4332288"/>
            <a:ext cx="941388" cy="320675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75450" y="2786063"/>
            <a:ext cx="2232025" cy="295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1F497D"/>
                </a:solidFill>
              </a:rPr>
              <a:t>В свидетельстве о прохождении специальной подготовки должны быть указаны сведения (Ф.И.О.) </a:t>
            </a:r>
            <a:br>
              <a:rPr lang="ru-RU" sz="1600" b="1" dirty="0">
                <a:solidFill>
                  <a:srgbClr val="1F497D"/>
                </a:solidFill>
              </a:rPr>
            </a:br>
            <a:r>
              <a:rPr lang="ru-RU" sz="1600" b="1" dirty="0">
                <a:solidFill>
                  <a:srgbClr val="1F497D"/>
                </a:solidFill>
              </a:rPr>
              <a:t>о специалисте(-ах), проводивших специальную подготовку.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оформлению и учету аттестационных удостоверений сварщиков и специалистов сварочного производства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коллегии НТС НАКС 08.08.2013)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388" y="981075"/>
            <a:ext cx="6265862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428625" y="188913"/>
            <a:ext cx="8229600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оформлению и учету аттестационных удостоверений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4133850"/>
            <a:ext cx="2233613" cy="2519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1F497D"/>
                </a:solidFill>
              </a:rPr>
              <a:t>QR</a:t>
            </a:r>
            <a:r>
              <a:rPr lang="ru-RU" sz="1600" b="1" dirty="0">
                <a:solidFill>
                  <a:srgbClr val="1F497D"/>
                </a:solidFill>
              </a:rPr>
              <a:t>-код с зашифрованной информацией, используемой для проверки подлинности удостоверения</a:t>
            </a:r>
          </a:p>
        </p:txBody>
      </p:sp>
      <p:sp>
        <p:nvSpPr>
          <p:cNvPr id="11" name="Стрелка влево 10"/>
          <p:cNvSpPr/>
          <p:nvPr/>
        </p:nvSpPr>
        <p:spPr>
          <a:xfrm rot="10800000">
            <a:off x="2454275" y="4581525"/>
            <a:ext cx="785813" cy="357188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Р ГАЦ\Pictures\ControlCenter4\Scan\CCI2905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оформлению Заявок на аттестацию и результатов аттестации Заявителей – физических лиц 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коллегии НТС НАКС 12.02.2014)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аттестационным центрам НАКС системы аттестации сварочного производства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НТС НАКС   27.06.2013)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>
            <p:custDataLst>
              <p:tags r:id="rId2"/>
            </p:custDataLst>
          </p:nvPr>
        </p:nvSpPr>
        <p:spPr>
          <a:xfrm>
            <a:off x="6443663" y="1905000"/>
            <a:ext cx="322262" cy="78581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низ 61"/>
          <p:cNvSpPr/>
          <p:nvPr>
            <p:custDataLst>
              <p:tags r:id="rId3"/>
            </p:custDataLst>
          </p:nvPr>
        </p:nvSpPr>
        <p:spPr>
          <a:xfrm>
            <a:off x="2000250" y="1911350"/>
            <a:ext cx="322263" cy="784225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>
            <p:custDataLst>
              <p:tags r:id="rId4"/>
            </p:custDataLst>
          </p:nvPr>
        </p:nvSpPr>
        <p:spPr>
          <a:xfrm>
            <a:off x="612775" y="765175"/>
            <a:ext cx="3095625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Аттестационный центр по аттестации персонала сварочного производства (АЦСП)</a:t>
            </a:r>
          </a:p>
        </p:txBody>
      </p:sp>
      <p:sp>
        <p:nvSpPr>
          <p:cNvPr id="45" name="Скругленный прямоугольник 44"/>
          <p:cNvSpPr/>
          <p:nvPr>
            <p:custDataLst>
              <p:tags r:id="rId5"/>
            </p:custDataLst>
          </p:nvPr>
        </p:nvSpPr>
        <p:spPr>
          <a:xfrm>
            <a:off x="4587875" y="773113"/>
            <a:ext cx="4032250" cy="1089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Аттестационный центр </a:t>
            </a:r>
            <a:br>
              <a:rPr lang="ru-RU" sz="1400" dirty="0"/>
            </a:br>
            <a:r>
              <a:rPr lang="ru-RU" sz="1400" dirty="0"/>
              <a:t>по аттестации </a:t>
            </a:r>
            <a:br>
              <a:rPr lang="ru-RU" sz="1400" dirty="0"/>
            </a:br>
            <a:r>
              <a:rPr lang="ru-RU" sz="1400" dirty="0"/>
              <a:t>сварочных материалов (АЦСМ), </a:t>
            </a:r>
            <a:br>
              <a:rPr lang="ru-RU" sz="1400" dirty="0"/>
            </a:br>
            <a:r>
              <a:rPr lang="ru-RU" sz="1400" dirty="0"/>
              <a:t>сварочного оборудования (АЦСО), </a:t>
            </a:r>
            <a:br>
              <a:rPr lang="ru-RU" sz="1400" dirty="0"/>
            </a:br>
            <a:r>
              <a:rPr lang="ru-RU" sz="1400" dirty="0"/>
              <a:t>сварочных технологий (АЦСТ)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6"/>
            </p:custDataLst>
          </p:nvPr>
        </p:nvSpPr>
        <p:spPr>
          <a:xfrm>
            <a:off x="638175" y="2719388"/>
            <a:ext cx="3097213" cy="27289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Юридическое  лицо, индивидуальный предприниматель, </a:t>
            </a:r>
            <a:br>
              <a:rPr lang="ru-RU" sz="1400" dirty="0"/>
            </a:br>
            <a:r>
              <a:rPr lang="ru-RU" sz="1400" dirty="0"/>
              <a:t>если они </a:t>
            </a:r>
            <a:r>
              <a:rPr lang="ru-RU" sz="1400" dirty="0">
                <a:solidFill>
                  <a:srgbClr val="FF0000"/>
                </a:solidFill>
              </a:rPr>
              <a:t>не проводят профессиональное обучение (подготовку), не являются работодателями  аттестуемых в АЦСП сварщиков и специалистов сварочного производства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66" name="Скругленный прямоугольник 65"/>
          <p:cNvSpPr/>
          <p:nvPr>
            <p:custDataLst>
              <p:tags r:id="rId7"/>
            </p:custDataLst>
          </p:nvPr>
        </p:nvSpPr>
        <p:spPr>
          <a:xfrm>
            <a:off x="4691063" y="2695575"/>
            <a:ext cx="3887787" cy="2740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Юридическое лицо, индивидуальный предприниматель, если они </a:t>
            </a:r>
            <a:r>
              <a:rPr lang="ru-RU" sz="1400" dirty="0">
                <a:solidFill>
                  <a:srgbClr val="FF0000"/>
                </a:solidFill>
              </a:rPr>
              <a:t>не являются производителями (поставщиками) аттестуемых сварочных материалов, сварочного оборудования или сварной продукции, применяемых при изготовлении, монтаже, строительстве, реконструкции и ремонте технических устройств опасных производственных объектов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требования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>
            <p:custDataLst>
              <p:tags r:id="rId8"/>
            </p:custDataLst>
          </p:nvPr>
        </p:nvSpPr>
        <p:spPr>
          <a:xfrm>
            <a:off x="704850" y="5732463"/>
            <a:ext cx="7970838" cy="866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lvl="2"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АЦ должны быть юридически и фактически независимы от заявителей аттестации.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2" grpId="0" animBg="1"/>
      <p:bldP spid="28" grpId="0" animBg="1"/>
      <p:bldP spid="45" grpId="0" animBg="1"/>
      <p:bldP spid="63" grpId="0" animBg="1"/>
      <p:bldP spid="66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персоналу АЦ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>
            <p:custDataLst>
              <p:tags r:id="rId2"/>
            </p:custDataLst>
          </p:nvPr>
        </p:nvSpPr>
        <p:spPr>
          <a:xfrm>
            <a:off x="1692275" y="1270000"/>
            <a:ext cx="322263" cy="56356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>
            <p:custDataLst>
              <p:tags r:id="rId3"/>
            </p:custDataLst>
          </p:nvPr>
        </p:nvSpPr>
        <p:spPr>
          <a:xfrm>
            <a:off x="700088" y="1870075"/>
            <a:ext cx="2305050" cy="1349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Сотрудник организации, для которого </a:t>
            </a:r>
            <a:r>
              <a:rPr lang="ru-RU" sz="1400" dirty="0">
                <a:solidFill>
                  <a:srgbClr val="FF0000"/>
                </a:solidFill>
              </a:rPr>
              <a:t>работа</a:t>
            </a:r>
            <a:r>
              <a:rPr lang="ru-RU" sz="1400" dirty="0"/>
              <a:t> в данной организации </a:t>
            </a:r>
            <a:r>
              <a:rPr lang="ru-RU" sz="1400" dirty="0">
                <a:solidFill>
                  <a:srgbClr val="FF0000"/>
                </a:solidFill>
              </a:rPr>
              <a:t>является основной 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4"/>
            </p:custDataLst>
          </p:nvPr>
        </p:nvSpPr>
        <p:spPr>
          <a:xfrm>
            <a:off x="717550" y="765175"/>
            <a:ext cx="7808913" cy="5032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000" dirty="0"/>
              <a:t>Руководитель АЦ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5"/>
            </p:custDataLst>
          </p:nvPr>
        </p:nvSpPr>
        <p:spPr>
          <a:xfrm>
            <a:off x="3430588" y="1836738"/>
            <a:ext cx="2232025" cy="1416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Назначается руководителем организации в установленном порядке</a:t>
            </a:r>
          </a:p>
        </p:txBody>
      </p:sp>
      <p:sp>
        <p:nvSpPr>
          <p:cNvPr id="9" name="Стрелка вниз 8"/>
          <p:cNvSpPr/>
          <p:nvPr>
            <p:custDataLst>
              <p:tags r:id="rId6"/>
            </p:custDataLst>
          </p:nvPr>
        </p:nvSpPr>
        <p:spPr>
          <a:xfrm>
            <a:off x="4386263" y="1268413"/>
            <a:ext cx="322262" cy="56356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>
            <p:custDataLst>
              <p:tags r:id="rId7"/>
            </p:custDataLst>
          </p:nvPr>
        </p:nvSpPr>
        <p:spPr>
          <a:xfrm>
            <a:off x="7259638" y="1268413"/>
            <a:ext cx="322262" cy="56356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>
            <p:custDataLst>
              <p:tags r:id="rId8"/>
            </p:custDataLst>
          </p:nvPr>
        </p:nvSpPr>
        <p:spPr>
          <a:xfrm>
            <a:off x="6294438" y="1833563"/>
            <a:ext cx="2232025" cy="1355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Должен быть аттестован на </a:t>
            </a:r>
            <a:r>
              <a:rPr lang="en-US" sz="1400" dirty="0"/>
              <a:t>IV</a:t>
            </a:r>
            <a:r>
              <a:rPr lang="ru-RU" sz="1400" dirty="0"/>
              <a:t> уровень профессиональной подготовки согласно </a:t>
            </a:r>
            <a:br>
              <a:rPr lang="ru-RU" sz="1400" dirty="0"/>
            </a:br>
            <a:r>
              <a:rPr lang="ru-RU" sz="1400" dirty="0"/>
              <a:t>ПБ 03-273-99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9"/>
            </p:custDataLst>
          </p:nvPr>
        </p:nvSpPr>
        <p:spPr>
          <a:xfrm>
            <a:off x="611188" y="3668713"/>
            <a:ext cx="3455987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000" dirty="0"/>
              <a:t>Штатные сотрудники АЦ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>
            <p:custDataLst>
              <p:tags r:id="rId10"/>
            </p:custDataLst>
          </p:nvPr>
        </p:nvSpPr>
        <p:spPr>
          <a:xfrm>
            <a:off x="4981575" y="3668713"/>
            <a:ext cx="3455988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000" dirty="0"/>
              <a:t>Внештатные сотрудники АЦ</a:t>
            </a:r>
            <a:endParaRPr lang="ru-RU" sz="1400" dirty="0"/>
          </a:p>
        </p:txBody>
      </p:sp>
      <p:sp>
        <p:nvSpPr>
          <p:cNvPr id="14" name="Стрелка вниз 13"/>
          <p:cNvSpPr/>
          <p:nvPr>
            <p:custDataLst>
              <p:tags r:id="rId11"/>
            </p:custDataLst>
          </p:nvPr>
        </p:nvSpPr>
        <p:spPr>
          <a:xfrm>
            <a:off x="1187450" y="4171950"/>
            <a:ext cx="322263" cy="56356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>
            <p:custDataLst>
              <p:tags r:id="rId12"/>
            </p:custDataLst>
          </p:nvPr>
        </p:nvSpPr>
        <p:spPr>
          <a:xfrm>
            <a:off x="539750" y="4770438"/>
            <a:ext cx="1655763" cy="1724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Сотрудники организации, для которых </a:t>
            </a:r>
            <a:r>
              <a:rPr lang="ru-RU" sz="1400" dirty="0">
                <a:solidFill>
                  <a:srgbClr val="FF0000"/>
                </a:solidFill>
              </a:rPr>
              <a:t>работа</a:t>
            </a:r>
            <a:r>
              <a:rPr lang="ru-RU" sz="1400" dirty="0"/>
              <a:t> в данной организации </a:t>
            </a:r>
            <a:r>
              <a:rPr lang="ru-RU" sz="1400" dirty="0">
                <a:solidFill>
                  <a:srgbClr val="FF0000"/>
                </a:solidFill>
              </a:rPr>
              <a:t>является основной </a:t>
            </a:r>
          </a:p>
        </p:txBody>
      </p:sp>
      <p:sp>
        <p:nvSpPr>
          <p:cNvPr id="16" name="Стрелка вниз 15"/>
          <p:cNvSpPr/>
          <p:nvPr>
            <p:custDataLst>
              <p:tags r:id="rId13"/>
            </p:custDataLst>
          </p:nvPr>
        </p:nvSpPr>
        <p:spPr>
          <a:xfrm>
            <a:off x="3052763" y="4171950"/>
            <a:ext cx="322262" cy="56356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>
            <p:custDataLst>
              <p:tags r:id="rId14"/>
            </p:custDataLst>
          </p:nvPr>
        </p:nvSpPr>
        <p:spPr>
          <a:xfrm>
            <a:off x="2339975" y="4786313"/>
            <a:ext cx="1747838" cy="1724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Должностные права и обязанности регламентируются </a:t>
            </a:r>
            <a:r>
              <a:rPr lang="ru-RU" sz="1400" dirty="0">
                <a:solidFill>
                  <a:srgbClr val="FF0000"/>
                </a:solidFill>
              </a:rPr>
              <a:t>должностными инструкциями</a:t>
            </a:r>
          </a:p>
        </p:txBody>
      </p:sp>
      <p:sp>
        <p:nvSpPr>
          <p:cNvPr id="18" name="Стрелка вниз 17"/>
          <p:cNvSpPr/>
          <p:nvPr>
            <p:custDataLst>
              <p:tags r:id="rId15"/>
            </p:custDataLst>
          </p:nvPr>
        </p:nvSpPr>
        <p:spPr>
          <a:xfrm>
            <a:off x="5557838" y="4157663"/>
            <a:ext cx="322262" cy="56356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>
            <p:custDataLst>
              <p:tags r:id="rId16"/>
            </p:custDataLst>
          </p:nvPr>
        </p:nvSpPr>
        <p:spPr>
          <a:xfrm>
            <a:off x="4908550" y="4756150"/>
            <a:ext cx="1657350" cy="1724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Сотрудники организации, для которых работа в данной организации </a:t>
            </a:r>
            <a:br>
              <a:rPr lang="ru-RU" sz="1400" dirty="0"/>
            </a:br>
            <a:r>
              <a:rPr lang="ru-RU" sz="1400" dirty="0">
                <a:solidFill>
                  <a:srgbClr val="FF0000"/>
                </a:solidFill>
              </a:rPr>
              <a:t>не является основной </a:t>
            </a:r>
          </a:p>
        </p:txBody>
      </p:sp>
      <p:sp>
        <p:nvSpPr>
          <p:cNvPr id="20" name="Стрелка вниз 19"/>
          <p:cNvSpPr/>
          <p:nvPr>
            <p:custDataLst>
              <p:tags r:id="rId17"/>
            </p:custDataLst>
          </p:nvPr>
        </p:nvSpPr>
        <p:spPr>
          <a:xfrm>
            <a:off x="7421563" y="4171950"/>
            <a:ext cx="323850" cy="56356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>
            <p:custDataLst>
              <p:tags r:id="rId18"/>
            </p:custDataLst>
          </p:nvPr>
        </p:nvSpPr>
        <p:spPr>
          <a:xfrm>
            <a:off x="6708775" y="4772025"/>
            <a:ext cx="1749425" cy="17240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Должностные права и обязанности регламентируются заключаемыми </a:t>
            </a:r>
            <a:r>
              <a:rPr lang="ru-RU" sz="1400" dirty="0">
                <a:solidFill>
                  <a:srgbClr val="FF0000"/>
                </a:solidFill>
              </a:rPr>
              <a:t>трудовыми договорами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комиссии АЦ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539750" y="620713"/>
            <a:ext cx="8135938" cy="10652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Должна состоять из специалистов сварочного производства, имеющих III или IV уровень профессиональной подготовки и аттестованных в соответствии с «Положением о порядке аттестации специалистов сварочного производства на право участия в работе аттестационной комиссии».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539750" y="2492375"/>
            <a:ext cx="8154988" cy="1081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 составе комиссии АЦ должно быть </a:t>
            </a:r>
            <a:r>
              <a:rPr lang="ru-RU" sz="1400" dirty="0">
                <a:solidFill>
                  <a:srgbClr val="FF0000"/>
                </a:solidFill>
              </a:rPr>
              <a:t>не менее двух сотрудников АЦ, для которых работа в организации является основной.</a:t>
            </a:r>
          </a:p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Внештатные сотрудники </a:t>
            </a:r>
            <a:r>
              <a:rPr lang="ru-RU" sz="1400" dirty="0"/>
              <a:t>организации включаются в состав комиссии АЦ </a:t>
            </a:r>
            <a:r>
              <a:rPr lang="ru-RU" sz="1400" dirty="0">
                <a:solidFill>
                  <a:srgbClr val="FF0000"/>
                </a:solidFill>
              </a:rPr>
              <a:t>при наличии действующего трудового договора между специалистом и организацией</a:t>
            </a:r>
            <a:r>
              <a:rPr lang="ru-RU" sz="1400" dirty="0"/>
              <a:t>.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4"/>
            </p:custDataLst>
          </p:nvPr>
        </p:nvSpPr>
        <p:spPr>
          <a:xfrm>
            <a:off x="558800" y="3789363"/>
            <a:ext cx="8174038" cy="1008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Состав комиссии АЦ должен обеспечивать формирование аттестационной комиссии не менее чем из трех членов комиссии по каждой группе технических устройств опасных производственных объектов, а так же по каждому виду (способу) сварки в АЦСП и АЦСТ,  виду сварочных материалов в АЦСМ, виду сварочного оборудования в АЦСО.</a:t>
            </a:r>
          </a:p>
        </p:txBody>
      </p:sp>
      <p:sp>
        <p:nvSpPr>
          <p:cNvPr id="22" name="Скругленный прямоугольник 21"/>
          <p:cNvSpPr/>
          <p:nvPr>
            <p:custDataLst>
              <p:tags r:id="rId5"/>
            </p:custDataLst>
          </p:nvPr>
        </p:nvSpPr>
        <p:spPr>
          <a:xfrm>
            <a:off x="539750" y="1844675"/>
            <a:ext cx="8135938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Состав комиссии АЦ должен быть внесен в Условия действия Аттестата соответствия АЦ.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>
            <p:custDataLst>
              <p:tags r:id="rId6"/>
            </p:custDataLst>
          </p:nvPr>
        </p:nvSpPr>
        <p:spPr>
          <a:xfrm>
            <a:off x="549275" y="5013325"/>
            <a:ext cx="8135938" cy="5762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Члены комиссии могут осуществлять </a:t>
            </a:r>
            <a:r>
              <a:rPr lang="ru-RU" sz="1400" dirty="0">
                <a:solidFill>
                  <a:srgbClr val="FF0000"/>
                </a:solidFill>
              </a:rPr>
              <a:t>аттестационную деятельность по соответствующему направлению только в одном АЦ.</a:t>
            </a:r>
          </a:p>
        </p:txBody>
      </p:sp>
      <p:sp>
        <p:nvSpPr>
          <p:cNvPr id="25" name="Скругленный прямоугольник 24"/>
          <p:cNvSpPr/>
          <p:nvPr>
            <p:custDataLst>
              <p:tags r:id="rId7"/>
            </p:custDataLst>
          </p:nvPr>
        </p:nvSpPr>
        <p:spPr>
          <a:xfrm>
            <a:off x="600075" y="5864225"/>
            <a:ext cx="8137525" cy="733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Аттестованные на право участия в работе комиссии АЦ специалисты, сведения о которых не внесены в Условия действия Аттестата соответствия АЦ, не имеют права участвовать в работе аттестационных комиссий АЦ.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аттестационной комиссии АЦ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539750" y="620713"/>
            <a:ext cx="8135938" cy="7921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Аттестационная комиссия </a:t>
            </a:r>
            <a:r>
              <a:rPr lang="ru-RU" sz="1400" dirty="0"/>
              <a:t>назначается приказом по АЦ с учетом заявленной области аттестации и фактического места проведения аттестационных процедур.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3"/>
            </p:custDataLst>
          </p:nvPr>
        </p:nvSpPr>
        <p:spPr>
          <a:xfrm>
            <a:off x="520700" y="2997200"/>
            <a:ext cx="8174038" cy="1008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Председателем аттестационной комиссии должен быть специалист  IV уровня профессиональной подготовки, для которого работа в организации является основной.</a:t>
            </a:r>
          </a:p>
        </p:txBody>
      </p:sp>
      <p:sp>
        <p:nvSpPr>
          <p:cNvPr id="22" name="Скругленный прямоугольник 21"/>
          <p:cNvSpPr/>
          <p:nvPr>
            <p:custDataLst>
              <p:tags r:id="rId4"/>
            </p:custDataLst>
          </p:nvPr>
        </p:nvSpPr>
        <p:spPr>
          <a:xfrm>
            <a:off x="555625" y="1700213"/>
            <a:ext cx="8135938" cy="10810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>
                <a:solidFill>
                  <a:srgbClr val="FF0000"/>
                </a:solidFill>
              </a:rPr>
              <a:t>Аттестационная комиссия </a:t>
            </a:r>
            <a:r>
              <a:rPr lang="ru-RU" sz="1400" dirty="0"/>
              <a:t>формируется не менее чем из трех членов комиссии по каждой группе технических устройств опасных производственных объектов, а так же по каждому виду (способу) сварки в АЦСП и АЦСТ,  виду сварочных материалов в АЦСМ, виду сварочного оборудования в АЦСО.</a:t>
            </a:r>
          </a:p>
        </p:txBody>
      </p:sp>
      <p:sp>
        <p:nvSpPr>
          <p:cNvPr id="24" name="Скругленный прямоугольник 23"/>
          <p:cNvSpPr/>
          <p:nvPr>
            <p:custDataLst>
              <p:tags r:id="rId5"/>
            </p:custDataLst>
          </p:nvPr>
        </p:nvSpPr>
        <p:spPr>
          <a:xfrm>
            <a:off x="531813" y="4292600"/>
            <a:ext cx="8137525" cy="8334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 аттестационную комиссию по аттестации сварщиков и специалистов сварочного производства </a:t>
            </a:r>
            <a:r>
              <a:rPr lang="ru-RU" sz="1400" dirty="0">
                <a:solidFill>
                  <a:srgbClr val="FF0000"/>
                </a:solidFill>
              </a:rPr>
              <a:t>не могут входить специалисты, проводившие специальную подготовку аттестуемого персонала.</a:t>
            </a:r>
          </a:p>
        </p:txBody>
      </p:sp>
      <p:sp>
        <p:nvSpPr>
          <p:cNvPr id="25" name="Скругленный прямоугольник 24"/>
          <p:cNvSpPr/>
          <p:nvPr>
            <p:custDataLst>
              <p:tags r:id="rId6"/>
            </p:custDataLst>
          </p:nvPr>
        </p:nvSpPr>
        <p:spPr>
          <a:xfrm>
            <a:off x="539750" y="5445125"/>
            <a:ext cx="8135938" cy="7334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lvl="2" algn="ctr">
              <a:defRPr/>
            </a:pPr>
            <a:r>
              <a:rPr lang="ru-RU" sz="1400" dirty="0"/>
              <a:t>Права и обязанности члена аттестационной комиссии АЦ регламентируются </a:t>
            </a:r>
            <a:r>
              <a:rPr lang="ru-RU" sz="1400" dirty="0">
                <a:solidFill>
                  <a:srgbClr val="FF0000"/>
                </a:solidFill>
              </a:rPr>
              <a:t>инструкцией, разработанной руководителем АЦ и утвержденной руководителем организации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материально-технической базе АЦСП</a:t>
            </a:r>
            <a:endParaRPr lang="ru-RU" sz="2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179388" y="565150"/>
            <a:ext cx="1728787" cy="20716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Помещения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200" i="1" dirty="0">
                <a:solidFill>
                  <a:srgbClr val="FF0000"/>
                </a:solidFill>
              </a:rPr>
              <a:t>(находящиеся в собственности организации или в распоряжении на ином законном основании)</a:t>
            </a:r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2330450" y="620713"/>
            <a:ext cx="6626225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персонала и архива АЦ:  </a:t>
            </a:r>
            <a:r>
              <a:rPr lang="ru-RU" sz="1400" i="1" dirty="0"/>
              <a:t>общей площадью не менее 30 м</a:t>
            </a:r>
            <a:r>
              <a:rPr lang="ru-RU" sz="1400" i="1" baseline="30000" dirty="0"/>
              <a:t>2</a:t>
            </a:r>
            <a:r>
              <a:rPr lang="ru-RU" sz="1400" i="1" dirty="0"/>
              <a:t> </a:t>
            </a: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330450" y="1239838"/>
            <a:ext cx="6626225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проведения специальной подготовки и теоретических экзаменов: </a:t>
            </a:r>
          </a:p>
          <a:p>
            <a:pPr>
              <a:defRPr/>
            </a:pPr>
            <a:r>
              <a:rPr lang="ru-RU" sz="1400" dirty="0"/>
              <a:t>    </a:t>
            </a:r>
            <a:r>
              <a:rPr lang="ru-RU" sz="1400" i="1" dirty="0"/>
              <a:t>не менее одного помещения на 15 мест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5"/>
            </p:custDataLst>
          </p:nvPr>
        </p:nvSpPr>
        <p:spPr>
          <a:xfrm>
            <a:off x="2330450" y="1897063"/>
            <a:ext cx="6626225" cy="739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хранения основных и сварочных материалов, заготовок КСС, образцов,</a:t>
            </a:r>
            <a:br>
              <a:rPr lang="ru-RU" sz="1400" dirty="0"/>
            </a:br>
            <a:r>
              <a:rPr lang="ru-RU" sz="1400" dirty="0"/>
              <a:t>    оборудования, оснастки, инструмента для обеспечения аттестационных </a:t>
            </a:r>
            <a:br>
              <a:rPr lang="ru-RU" sz="1400" dirty="0"/>
            </a:br>
            <a:r>
              <a:rPr lang="ru-RU" sz="1400" dirty="0"/>
              <a:t>    процедур </a:t>
            </a:r>
            <a:r>
              <a:rPr lang="ru-RU" sz="1400" i="1" dirty="0"/>
              <a:t>общей площадью не менее 20 м</a:t>
            </a:r>
            <a:r>
              <a:rPr lang="ru-RU" sz="1400" i="1" baseline="30000" dirty="0"/>
              <a:t>2</a:t>
            </a:r>
            <a:endParaRPr lang="ru-RU" sz="1400" i="1" dirty="0"/>
          </a:p>
        </p:txBody>
      </p:sp>
      <p:sp>
        <p:nvSpPr>
          <p:cNvPr id="18" name="Стрелка вниз 17"/>
          <p:cNvSpPr/>
          <p:nvPr>
            <p:custDataLst>
              <p:tags r:id="rId6"/>
            </p:custDataLst>
          </p:nvPr>
        </p:nvSpPr>
        <p:spPr>
          <a:xfrm rot="16200000">
            <a:off x="2032000" y="658813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>
            <p:custDataLst>
              <p:tags r:id="rId7"/>
            </p:custDataLst>
          </p:nvPr>
        </p:nvSpPr>
        <p:spPr>
          <a:xfrm rot="16200000">
            <a:off x="2044700" y="1287463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>
            <p:custDataLst>
              <p:tags r:id="rId8"/>
            </p:custDataLst>
          </p:nvPr>
        </p:nvSpPr>
        <p:spPr>
          <a:xfrm rot="16200000">
            <a:off x="2032000" y="1981200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>
            <p:custDataLst>
              <p:tags r:id="rId9"/>
            </p:custDataLst>
          </p:nvPr>
        </p:nvSpPr>
        <p:spPr>
          <a:xfrm>
            <a:off x="179388" y="2781300"/>
            <a:ext cx="1739900" cy="7921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Сварочные кабины</a:t>
            </a:r>
          </a:p>
        </p:txBody>
      </p:sp>
      <p:sp>
        <p:nvSpPr>
          <p:cNvPr id="14" name="Скругленный прямоугольник 13"/>
          <p:cNvSpPr/>
          <p:nvPr>
            <p:custDataLst>
              <p:tags r:id="rId10"/>
            </p:custDataLst>
          </p:nvPr>
        </p:nvSpPr>
        <p:spPr>
          <a:xfrm>
            <a:off x="2335213" y="2781300"/>
            <a:ext cx="6621462" cy="7921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</a:t>
            </a:r>
            <a:r>
              <a:rPr lang="ru-RU" sz="1400" dirty="0">
                <a:solidFill>
                  <a:srgbClr val="FF0000"/>
                </a:solidFill>
              </a:rPr>
              <a:t>не менее пяти</a:t>
            </a:r>
            <a:r>
              <a:rPr lang="ru-RU" sz="1400" dirty="0"/>
              <a:t>, оснащенных сварочным оборудованием. </a:t>
            </a:r>
            <a:br>
              <a:rPr lang="ru-RU" sz="1400" dirty="0"/>
            </a:br>
            <a:r>
              <a:rPr lang="ru-RU" sz="1400" dirty="0"/>
              <a:t>    Допускается использовать сварочную кабину для различных способов</a:t>
            </a:r>
            <a:br>
              <a:rPr lang="ru-RU" sz="1400" dirty="0"/>
            </a:br>
            <a:r>
              <a:rPr lang="ru-RU" sz="1400" dirty="0"/>
              <a:t>    сварки путем дооснащения дополнительным СО или заменой СО.</a:t>
            </a:r>
            <a:endParaRPr lang="ru-RU" sz="1400" i="1" dirty="0"/>
          </a:p>
        </p:txBody>
      </p:sp>
      <p:sp>
        <p:nvSpPr>
          <p:cNvPr id="26" name="Стрелка вниз 25"/>
          <p:cNvSpPr/>
          <p:nvPr>
            <p:custDataLst>
              <p:tags r:id="rId11"/>
            </p:custDataLst>
          </p:nvPr>
        </p:nvSpPr>
        <p:spPr>
          <a:xfrm rot="16200000">
            <a:off x="2045494" y="2936081"/>
            <a:ext cx="160338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>
            <p:custDataLst>
              <p:tags r:id="rId12"/>
            </p:custDataLst>
          </p:nvPr>
        </p:nvSpPr>
        <p:spPr>
          <a:xfrm>
            <a:off x="2317750" y="3870325"/>
            <a:ext cx="6638925" cy="4714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не менее пяти единиц, </a:t>
            </a:r>
            <a:r>
              <a:rPr lang="ru-RU" sz="1400" i="1" dirty="0">
                <a:solidFill>
                  <a:srgbClr val="FF0000"/>
                </a:solidFill>
              </a:rPr>
              <a:t>находящихся в собственности организации</a:t>
            </a:r>
          </a:p>
        </p:txBody>
      </p:sp>
      <p:sp>
        <p:nvSpPr>
          <p:cNvPr id="16" name="Скругленный прямоугольник 15"/>
          <p:cNvSpPr/>
          <p:nvPr>
            <p:custDataLst>
              <p:tags r:id="rId13"/>
            </p:custDataLst>
          </p:nvPr>
        </p:nvSpPr>
        <p:spPr>
          <a:xfrm>
            <a:off x="179388" y="3725863"/>
            <a:ext cx="1739900" cy="17287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Сварочное оборудование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200" i="1" dirty="0"/>
              <a:t>(в соответствии с заявляемой (осуществляемой) областью аттестационной деятельности)</a:t>
            </a:r>
          </a:p>
        </p:txBody>
      </p:sp>
      <p:sp>
        <p:nvSpPr>
          <p:cNvPr id="17" name="Скругленный прямоугольник 16"/>
          <p:cNvSpPr/>
          <p:nvPr>
            <p:custDataLst>
              <p:tags r:id="rId14"/>
            </p:custDataLst>
          </p:nvPr>
        </p:nvSpPr>
        <p:spPr>
          <a:xfrm>
            <a:off x="2298700" y="4578350"/>
            <a:ext cx="6657975" cy="7842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остальное сварочное оборудование, </a:t>
            </a:r>
            <a:r>
              <a:rPr lang="ru-RU" sz="1400" i="1" dirty="0">
                <a:solidFill>
                  <a:srgbClr val="FF0000"/>
                </a:solidFill>
              </a:rPr>
              <a:t>находящееся в собственности</a:t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>    организации или в распоряжении на ином законном основании</a:t>
            </a:r>
          </a:p>
        </p:txBody>
      </p:sp>
      <p:sp>
        <p:nvSpPr>
          <p:cNvPr id="27" name="Стрелка вниз 26"/>
          <p:cNvSpPr/>
          <p:nvPr>
            <p:custDataLst>
              <p:tags r:id="rId15"/>
            </p:custDataLst>
          </p:nvPr>
        </p:nvSpPr>
        <p:spPr>
          <a:xfrm rot="16200000">
            <a:off x="2032000" y="3900488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>
            <p:custDataLst>
              <p:tags r:id="rId16"/>
            </p:custDataLst>
          </p:nvPr>
        </p:nvSpPr>
        <p:spPr>
          <a:xfrm rot="16200000">
            <a:off x="2012950" y="4765675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17"/>
            </p:custDataLst>
          </p:nvPr>
        </p:nvSpPr>
        <p:spPr>
          <a:xfrm>
            <a:off x="174625" y="5661025"/>
            <a:ext cx="8775700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  Контрольно-измерительные приборы, оснастка и инструмент, спецодежда</a:t>
            </a:r>
            <a:r>
              <a:rPr lang="ru-RU" sz="1200" dirty="0"/>
              <a:t>, </a:t>
            </a:r>
            <a:br>
              <a:rPr lang="ru-RU" sz="1200" dirty="0"/>
            </a:br>
            <a:r>
              <a:rPr lang="ru-RU" sz="1200" dirty="0"/>
              <a:t>    </a:t>
            </a:r>
            <a:r>
              <a:rPr lang="ru-RU" sz="1400" i="1" dirty="0">
                <a:solidFill>
                  <a:srgbClr val="FF0000"/>
                </a:solidFill>
              </a:rPr>
              <a:t>находящиеся в собственности организации</a:t>
            </a:r>
          </a:p>
        </p:txBody>
      </p:sp>
      <p:sp>
        <p:nvSpPr>
          <p:cNvPr id="34" name="Скругленный прямоугольник 33"/>
          <p:cNvSpPr/>
          <p:nvPr>
            <p:custDataLst>
              <p:tags r:id="rId18"/>
            </p:custDataLst>
          </p:nvPr>
        </p:nvSpPr>
        <p:spPr>
          <a:xfrm>
            <a:off x="187325" y="6318250"/>
            <a:ext cx="8777288" cy="5032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  Компьютеры и оргтехника, </a:t>
            </a:r>
            <a:r>
              <a:rPr lang="ru-RU" sz="1400" i="1" dirty="0">
                <a:solidFill>
                  <a:srgbClr val="FF0000"/>
                </a:solidFill>
              </a:rPr>
              <a:t>находящиеся в собственности организации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8" grpId="0" animBg="1"/>
      <p:bldP spid="21" grpId="0" animBg="1"/>
      <p:bldP spid="23" grpId="0" animBg="1"/>
      <p:bldP spid="13" grpId="0" animBg="1"/>
      <p:bldP spid="14" grpId="0" animBg="1"/>
      <p:bldP spid="26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31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материально-технической базе АЦСП</a:t>
            </a:r>
            <a:endParaRPr lang="ru-RU" sz="2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>
            <p:custDataLst>
              <p:tags r:id="rId2"/>
            </p:custDataLst>
          </p:nvPr>
        </p:nvSpPr>
        <p:spPr>
          <a:xfrm>
            <a:off x="2317750" y="1987550"/>
            <a:ext cx="6638925" cy="473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должно быть </a:t>
            </a:r>
            <a:r>
              <a:rPr lang="ru-RU" sz="1400" dirty="0">
                <a:solidFill>
                  <a:srgbClr val="FF0000"/>
                </a:solidFill>
              </a:rPr>
              <a:t>аттестовано</a:t>
            </a:r>
            <a:r>
              <a:rPr lang="ru-RU" sz="1400" dirty="0"/>
              <a:t> в соответствии с РД 03-614-03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>
            <p:custDataLst>
              <p:tags r:id="rId3"/>
            </p:custDataLst>
          </p:nvPr>
        </p:nvSpPr>
        <p:spPr>
          <a:xfrm>
            <a:off x="179388" y="1844675"/>
            <a:ext cx="1739900" cy="1728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Сварочное оборудование </a:t>
            </a:r>
            <a:br>
              <a:rPr lang="ru-RU" sz="1600" b="1" dirty="0">
                <a:solidFill>
                  <a:srgbClr val="00B050"/>
                </a:solidFill>
              </a:rPr>
            </a:br>
            <a:endParaRPr lang="ru-RU" sz="1200" i="1" dirty="0"/>
          </a:p>
        </p:txBody>
      </p:sp>
      <p:sp>
        <p:nvSpPr>
          <p:cNvPr id="17" name="Скругленный прямоугольник 16"/>
          <p:cNvSpPr/>
          <p:nvPr>
            <p:custDataLst>
              <p:tags r:id="rId4"/>
            </p:custDataLst>
          </p:nvPr>
        </p:nvSpPr>
        <p:spPr>
          <a:xfrm>
            <a:off x="2298700" y="2852738"/>
            <a:ext cx="6657975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должно иметь </a:t>
            </a:r>
            <a:r>
              <a:rPr lang="ru-RU" sz="1400" dirty="0">
                <a:solidFill>
                  <a:srgbClr val="FF0000"/>
                </a:solidFill>
              </a:rPr>
              <a:t>паспорт, руководство по эксплуатации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>
            <p:custDataLst>
              <p:tags r:id="rId5"/>
            </p:custDataLst>
          </p:nvPr>
        </p:nvSpPr>
        <p:spPr>
          <a:xfrm rot="16200000">
            <a:off x="2032000" y="2019300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>
            <p:custDataLst>
              <p:tags r:id="rId6"/>
            </p:custDataLst>
          </p:nvPr>
        </p:nvSpPr>
        <p:spPr>
          <a:xfrm rot="16200000">
            <a:off x="2012950" y="2884488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>
            <p:custDataLst>
              <p:tags r:id="rId7"/>
            </p:custDataLst>
          </p:nvPr>
        </p:nvSpPr>
        <p:spPr>
          <a:xfrm>
            <a:off x="179388" y="4005263"/>
            <a:ext cx="8777287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  </a:t>
            </a:r>
            <a:r>
              <a:rPr lang="ru-RU" sz="1600" dirty="0"/>
              <a:t>Допускается использование </a:t>
            </a:r>
            <a:r>
              <a:rPr lang="ru-RU" sz="1600" b="1" dirty="0">
                <a:solidFill>
                  <a:srgbClr val="00B050"/>
                </a:solidFill>
              </a:rPr>
              <a:t>специализированного и уникального сварочного оборудования</a:t>
            </a:r>
            <a:r>
              <a:rPr lang="ru-RU" sz="1600" dirty="0"/>
              <a:t>, принадлежащего другим собственникам, в соответствии с требованиями  Положения о порядке аттестации сварщиков с применением специализированного сварочного оборудования</a:t>
            </a:r>
            <a:endParaRPr lang="ru-RU" sz="1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8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187325" y="0"/>
            <a:ext cx="8510588" cy="6223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материально-технической базе АЦСО или АЦСМ</a:t>
            </a:r>
            <a:endParaRPr lang="ru-RU" sz="2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187325" y="819150"/>
            <a:ext cx="1728788" cy="20716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</a:rPr>
              <a:t>Помещения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200" i="1" dirty="0">
                <a:solidFill>
                  <a:srgbClr val="FF0000"/>
                </a:solidFill>
              </a:rPr>
              <a:t>(находящиеся в собственности организации или в распоряжении на ином законном основании)</a:t>
            </a:r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2339975" y="874713"/>
            <a:ext cx="6624638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персонала и архива АЦ:  </a:t>
            </a:r>
            <a:r>
              <a:rPr lang="ru-RU" sz="1400" i="1" dirty="0"/>
              <a:t>общей площадью не менее 30 м</a:t>
            </a:r>
            <a:r>
              <a:rPr lang="ru-RU" sz="1400" i="1" baseline="30000" dirty="0"/>
              <a:t>2</a:t>
            </a:r>
            <a:r>
              <a:rPr lang="ru-RU" sz="1400" i="1" dirty="0"/>
              <a:t> </a:t>
            </a: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339975" y="1495425"/>
            <a:ext cx="6624638" cy="5032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проведения обследования и испытаний сварочного оборудования или </a:t>
            </a:r>
            <a:br>
              <a:rPr lang="ru-RU" sz="1400" dirty="0"/>
            </a:br>
            <a:r>
              <a:rPr lang="ru-RU" sz="1400" dirty="0"/>
              <a:t>    материалов:  </a:t>
            </a:r>
            <a:r>
              <a:rPr lang="ru-RU" sz="1400" i="1" dirty="0"/>
              <a:t>общей площадью не менее 20 м</a:t>
            </a:r>
            <a:r>
              <a:rPr lang="ru-RU" sz="1400" i="1" baseline="30000" dirty="0"/>
              <a:t>2</a:t>
            </a:r>
            <a:r>
              <a:rPr lang="ru-RU" sz="1400" i="1" dirty="0"/>
              <a:t> 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5"/>
            </p:custDataLst>
          </p:nvPr>
        </p:nvSpPr>
        <p:spPr>
          <a:xfrm>
            <a:off x="2339975" y="2151063"/>
            <a:ext cx="6624638" cy="7397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dirty="0"/>
              <a:t>  - для хранения основных и сварочных материалов, заготовок КСС, образцов,</a:t>
            </a:r>
            <a:br>
              <a:rPr lang="ru-RU" sz="1400" dirty="0"/>
            </a:br>
            <a:r>
              <a:rPr lang="ru-RU" sz="1400" dirty="0"/>
              <a:t>    оборудования, оснастки, инструмента для обеспечения аттестационных </a:t>
            </a:r>
            <a:br>
              <a:rPr lang="ru-RU" sz="1400" dirty="0"/>
            </a:br>
            <a:r>
              <a:rPr lang="ru-RU" sz="1400" dirty="0"/>
              <a:t>    процедур: </a:t>
            </a:r>
            <a:r>
              <a:rPr lang="ru-RU" sz="1400" i="1" dirty="0"/>
              <a:t>общей площадью не менее 20 м</a:t>
            </a:r>
            <a:r>
              <a:rPr lang="ru-RU" sz="1400" i="1" baseline="30000" dirty="0"/>
              <a:t>2</a:t>
            </a:r>
            <a:endParaRPr lang="ru-RU" sz="1400" i="1" dirty="0"/>
          </a:p>
        </p:txBody>
      </p:sp>
      <p:sp>
        <p:nvSpPr>
          <p:cNvPr id="18" name="Стрелка вниз 17"/>
          <p:cNvSpPr/>
          <p:nvPr>
            <p:custDataLst>
              <p:tags r:id="rId6"/>
            </p:custDataLst>
          </p:nvPr>
        </p:nvSpPr>
        <p:spPr>
          <a:xfrm rot="16200000">
            <a:off x="2039938" y="912813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>
            <p:custDataLst>
              <p:tags r:id="rId7"/>
            </p:custDataLst>
          </p:nvPr>
        </p:nvSpPr>
        <p:spPr>
          <a:xfrm rot="16200000">
            <a:off x="2055019" y="1542256"/>
            <a:ext cx="160338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>
            <p:custDataLst>
              <p:tags r:id="rId8"/>
            </p:custDataLst>
          </p:nvPr>
        </p:nvSpPr>
        <p:spPr>
          <a:xfrm rot="16200000">
            <a:off x="2039938" y="2235200"/>
            <a:ext cx="161925" cy="409575"/>
          </a:xfrm>
          <a:prstGeom prst="downArrow">
            <a:avLst>
              <a:gd name="adj1" fmla="val 48534"/>
              <a:gd name="adj2" fmla="val 5111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9"/>
            </p:custDataLst>
          </p:nvPr>
        </p:nvSpPr>
        <p:spPr>
          <a:xfrm>
            <a:off x="219075" y="3429000"/>
            <a:ext cx="8777288" cy="863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400" b="1" dirty="0">
                <a:solidFill>
                  <a:srgbClr val="00B050"/>
                </a:solidFill>
              </a:rPr>
              <a:t>  Контрольно-измерительные приборы, оснастка и инструмент, </a:t>
            </a:r>
            <a:r>
              <a:rPr lang="ru-RU" sz="1400" dirty="0"/>
              <a:t>обеспечивающие возможность </a:t>
            </a:r>
            <a:br>
              <a:rPr lang="ru-RU" sz="1400" dirty="0"/>
            </a:br>
            <a:r>
              <a:rPr lang="ru-RU" sz="1400" dirty="0"/>
              <a:t>  проведения аттестации сварочного оборудования или материалов в рамках области деятельности АЦ,</a:t>
            </a:r>
            <a:br>
              <a:rPr lang="ru-RU" sz="1400" dirty="0"/>
            </a:br>
            <a:r>
              <a:rPr lang="ru-RU" sz="1400" dirty="0"/>
              <a:t>  </a:t>
            </a:r>
            <a:r>
              <a:rPr lang="ru-RU" sz="1400" i="1" dirty="0">
                <a:solidFill>
                  <a:srgbClr val="FF0000"/>
                </a:solidFill>
              </a:rPr>
              <a:t>находящиеся в собственности организации</a:t>
            </a:r>
          </a:p>
        </p:txBody>
      </p:sp>
      <p:sp>
        <p:nvSpPr>
          <p:cNvPr id="34" name="Скругленный прямоугольник 33"/>
          <p:cNvSpPr/>
          <p:nvPr>
            <p:custDataLst>
              <p:tags r:id="rId10"/>
            </p:custDataLst>
          </p:nvPr>
        </p:nvSpPr>
        <p:spPr>
          <a:xfrm>
            <a:off x="187325" y="4652963"/>
            <a:ext cx="8777288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>
              <a:defRPr/>
            </a:pPr>
            <a:r>
              <a:rPr lang="ru-RU" sz="1600" b="1" dirty="0">
                <a:solidFill>
                  <a:srgbClr val="00B050"/>
                </a:solidFill>
              </a:rPr>
              <a:t>  Компьютеры и оргтехника, </a:t>
            </a:r>
            <a:r>
              <a:rPr lang="ru-RU" sz="1400" i="1" dirty="0">
                <a:solidFill>
                  <a:srgbClr val="FF0000"/>
                </a:solidFill>
              </a:rPr>
              <a:t>находящиеся в собственности организации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8" grpId="0" animBg="1"/>
      <p:bldP spid="21" grpId="0" animBg="1"/>
      <p:bldP spid="23" grpId="0" animBg="1"/>
      <p:bldP spid="31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трелка вниз 61"/>
          <p:cNvSpPr/>
          <p:nvPr>
            <p:custDataLst>
              <p:tags r:id="rId2"/>
            </p:custDataLst>
          </p:nvPr>
        </p:nvSpPr>
        <p:spPr>
          <a:xfrm>
            <a:off x="2319338" y="1052513"/>
            <a:ext cx="322262" cy="663575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>
            <p:custDataLst>
              <p:tags r:id="rId3"/>
            </p:custDataLst>
          </p:nvPr>
        </p:nvSpPr>
        <p:spPr>
          <a:xfrm>
            <a:off x="638175" y="620713"/>
            <a:ext cx="7775575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dirty="0"/>
              <a:t>АП может быть создан: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4"/>
            </p:custDataLst>
          </p:nvPr>
        </p:nvSpPr>
        <p:spPr>
          <a:xfrm>
            <a:off x="652463" y="1731963"/>
            <a:ext cx="3775075" cy="16970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dirty="0"/>
              <a:t>На </a:t>
            </a:r>
            <a:r>
              <a:rPr lang="ru-RU" sz="1600" dirty="0">
                <a:solidFill>
                  <a:schemeClr val="tx1"/>
                </a:solidFill>
              </a:rPr>
              <a:t>производственной базе </a:t>
            </a:r>
            <a:r>
              <a:rPr lang="ru-RU" sz="1600" dirty="0">
                <a:solidFill>
                  <a:srgbClr val="FF0000"/>
                </a:solidFill>
              </a:rPr>
              <a:t>организации, являющейся АЦ,</a:t>
            </a:r>
            <a:r>
              <a:rPr lang="ru-RU" sz="1600" dirty="0"/>
              <a:t> находящейся вне фактического местонахождения АЦСП или АЦСО, адрес  которой внесен в Реестр </a:t>
            </a:r>
            <a:r>
              <a:rPr lang="ru-RU" sz="1600" dirty="0" err="1"/>
              <a:t>САСв</a:t>
            </a:r>
            <a:r>
              <a:rPr lang="ru-RU" sz="1600" dirty="0"/>
              <a:t> и Аттестат соответствия АЦ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АП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>
            <p:custDataLst>
              <p:tags r:id="rId5"/>
            </p:custDataLst>
          </p:nvPr>
        </p:nvSpPr>
        <p:spPr>
          <a:xfrm>
            <a:off x="4859338" y="1746250"/>
            <a:ext cx="3567112" cy="16827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dirty="0"/>
              <a:t>На производственно-лабораторной базе </a:t>
            </a:r>
            <a:r>
              <a:rPr lang="ru-RU" sz="1600" dirty="0">
                <a:solidFill>
                  <a:srgbClr val="FF0000"/>
                </a:solidFill>
              </a:rPr>
              <a:t>сторонней организации</a:t>
            </a:r>
          </a:p>
        </p:txBody>
      </p:sp>
      <p:sp>
        <p:nvSpPr>
          <p:cNvPr id="11" name="Стрелка вниз 10"/>
          <p:cNvSpPr/>
          <p:nvPr>
            <p:custDataLst>
              <p:tags r:id="rId6"/>
            </p:custDataLst>
          </p:nvPr>
        </p:nvSpPr>
        <p:spPr>
          <a:xfrm>
            <a:off x="6332538" y="1074738"/>
            <a:ext cx="322262" cy="63341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>
            <p:custDataLst>
              <p:tags r:id="rId7"/>
            </p:custDataLst>
          </p:nvPr>
        </p:nvSpPr>
        <p:spPr>
          <a:xfrm>
            <a:off x="2343150" y="3448050"/>
            <a:ext cx="322263" cy="584200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>
            <p:custDataLst>
              <p:tags r:id="rId8"/>
            </p:custDataLst>
          </p:nvPr>
        </p:nvSpPr>
        <p:spPr>
          <a:xfrm>
            <a:off x="655638" y="4032250"/>
            <a:ext cx="3771900" cy="1350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dirty="0"/>
              <a:t>Руководитель </a:t>
            </a:r>
            <a:r>
              <a:rPr lang="ru-RU" sz="1600" dirty="0">
                <a:solidFill>
                  <a:srgbClr val="FF0000"/>
                </a:solidFill>
              </a:rPr>
              <a:t>организации, являющейся АЦ</a:t>
            </a:r>
            <a:r>
              <a:rPr lang="ru-RU" sz="1600" dirty="0"/>
              <a:t>, должен издать приказ о создании АП и назначении руководителя АП.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>
            <p:custDataLst>
              <p:tags r:id="rId9"/>
            </p:custDataLst>
          </p:nvPr>
        </p:nvSpPr>
        <p:spPr>
          <a:xfrm>
            <a:off x="6338888" y="3448050"/>
            <a:ext cx="322262" cy="584200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>
            <p:custDataLst>
              <p:tags r:id="rId10"/>
            </p:custDataLst>
          </p:nvPr>
        </p:nvSpPr>
        <p:spPr>
          <a:xfrm>
            <a:off x="4859338" y="4032250"/>
            <a:ext cx="3673475" cy="234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dirty="0"/>
              <a:t>Организация, являющаяся АЦ, должна </a:t>
            </a:r>
            <a:r>
              <a:rPr lang="ru-RU" sz="1600" dirty="0">
                <a:solidFill>
                  <a:srgbClr val="FF0000"/>
                </a:solidFill>
              </a:rPr>
              <a:t>заключить договор со сторонней организацией</a:t>
            </a:r>
            <a:r>
              <a:rPr lang="ru-RU" sz="1600" dirty="0"/>
              <a:t>. </a:t>
            </a:r>
          </a:p>
          <a:p>
            <a:pPr algn="ctr">
              <a:defRPr/>
            </a:pPr>
            <a:r>
              <a:rPr lang="ru-RU" sz="1600" dirty="0"/>
              <a:t>К договору должна прилагаться  копия приказа (распоряжения) руководителя сторонней организации  о создании на его базе АП и назначении руководителя АП.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  <p:bldP spid="6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Р ГАЦ\Pictures\ControlCenter4\Scan\CCI29052014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2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персоналу АП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700088" y="1870075"/>
            <a:ext cx="1800225" cy="29273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Сотрудник организации, для которого </a:t>
            </a:r>
            <a:r>
              <a:rPr lang="ru-RU" sz="1400" dirty="0">
                <a:solidFill>
                  <a:srgbClr val="FF0000"/>
                </a:solidFill>
              </a:rPr>
              <a:t>работа в организации, на базе которой создан АП,  является основной 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717550" y="765175"/>
            <a:ext cx="7808913" cy="5032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000" dirty="0"/>
              <a:t>Руководитель АП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4716463" y="1870075"/>
            <a:ext cx="1800225" cy="29606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Назначается руководителем организации,</a:t>
            </a:r>
            <a:r>
              <a:rPr lang="ru-RU" sz="1400" dirty="0">
                <a:solidFill>
                  <a:srgbClr val="FF0000"/>
                </a:solidFill>
              </a:rPr>
              <a:t> на базе которой создан АП,</a:t>
            </a:r>
            <a:r>
              <a:rPr lang="ru-RU" sz="1400" dirty="0"/>
              <a:t> в установленном порядке</a:t>
            </a:r>
          </a:p>
        </p:txBody>
      </p:sp>
      <p:sp>
        <p:nvSpPr>
          <p:cNvPr id="9" name="Стрелка вниз 8"/>
          <p:cNvSpPr/>
          <p:nvPr>
            <p:custDataLst>
              <p:tags r:id="rId5"/>
            </p:custDataLst>
          </p:nvPr>
        </p:nvSpPr>
        <p:spPr>
          <a:xfrm>
            <a:off x="5454650" y="1316038"/>
            <a:ext cx="322263" cy="56356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6684963" y="1851025"/>
            <a:ext cx="1793875" cy="29638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Должен быть аттестован </a:t>
            </a:r>
            <a:br>
              <a:rPr lang="ru-RU" sz="1400" dirty="0"/>
            </a:br>
            <a:r>
              <a:rPr lang="ru-RU" sz="1400" dirty="0"/>
              <a:t>на</a:t>
            </a:r>
            <a:r>
              <a:rPr lang="en-US" sz="1400" dirty="0"/>
              <a:t> III </a:t>
            </a:r>
            <a:r>
              <a:rPr lang="ru-RU" sz="1400" dirty="0"/>
              <a:t>и </a:t>
            </a:r>
            <a:r>
              <a:rPr lang="en-US" sz="1400" dirty="0"/>
              <a:t>IV</a:t>
            </a:r>
            <a:r>
              <a:rPr lang="ru-RU" sz="1400" dirty="0"/>
              <a:t> уровень профессиональной подготовки согласно </a:t>
            </a:r>
            <a:br>
              <a:rPr lang="ru-RU" sz="1400" dirty="0"/>
            </a:br>
            <a:r>
              <a:rPr lang="ru-RU" sz="1400" dirty="0"/>
              <a:t>ПБ 03-273-99</a:t>
            </a:r>
            <a:br>
              <a:rPr lang="ru-RU" sz="1400" dirty="0"/>
            </a:br>
            <a:r>
              <a:rPr lang="ru-RU" sz="1200" dirty="0">
                <a:solidFill>
                  <a:srgbClr val="FF0000"/>
                </a:solidFill>
              </a:rPr>
              <a:t>(</a:t>
            </a:r>
            <a:r>
              <a:rPr lang="ru-RU" sz="1200" b="1" dirty="0">
                <a:solidFill>
                  <a:srgbClr val="FF0000"/>
                </a:solidFill>
              </a:rPr>
              <a:t>АП АЦСО </a:t>
            </a:r>
            <a:r>
              <a:rPr lang="ru-RU" sz="1200" dirty="0">
                <a:solidFill>
                  <a:srgbClr val="FF0000"/>
                </a:solidFill>
              </a:rPr>
              <a:t>– руководство и технический контроль, </a:t>
            </a:r>
            <a:r>
              <a:rPr lang="ru-RU" sz="1200" b="1" dirty="0">
                <a:solidFill>
                  <a:srgbClr val="FF0000"/>
                </a:solidFill>
              </a:rPr>
              <a:t>АП АЦСП </a:t>
            </a:r>
            <a:r>
              <a:rPr lang="ru-RU" sz="1200" dirty="0">
                <a:solidFill>
                  <a:srgbClr val="FF0000"/>
                </a:solidFill>
              </a:rPr>
              <a:t>– участие в работе органов по подготовке и аттестации)</a:t>
            </a:r>
          </a:p>
        </p:txBody>
      </p:sp>
      <p:sp>
        <p:nvSpPr>
          <p:cNvPr id="22" name="Скругленный прямоугольник 21"/>
          <p:cNvSpPr/>
          <p:nvPr>
            <p:custDataLst>
              <p:tags r:id="rId7"/>
            </p:custDataLst>
          </p:nvPr>
        </p:nvSpPr>
        <p:spPr>
          <a:xfrm>
            <a:off x="2700338" y="1882775"/>
            <a:ext cx="1800225" cy="29606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Должен иметь стаж работы по сварочному производству не менее 3 лет </a:t>
            </a:r>
          </a:p>
        </p:txBody>
      </p:sp>
      <p:sp>
        <p:nvSpPr>
          <p:cNvPr id="23" name="Стрелка вниз 22"/>
          <p:cNvSpPr/>
          <p:nvPr>
            <p:custDataLst>
              <p:tags r:id="rId8"/>
            </p:custDataLst>
          </p:nvPr>
        </p:nvSpPr>
        <p:spPr>
          <a:xfrm>
            <a:off x="3389313" y="1316038"/>
            <a:ext cx="322262" cy="563562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>
            <p:custDataLst>
              <p:tags r:id="rId9"/>
            </p:custDataLst>
          </p:nvPr>
        </p:nvSpPr>
        <p:spPr>
          <a:xfrm>
            <a:off x="1420813" y="1295400"/>
            <a:ext cx="322262" cy="563563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>
            <p:custDataLst>
              <p:tags r:id="rId10"/>
            </p:custDataLst>
          </p:nvPr>
        </p:nvSpPr>
        <p:spPr>
          <a:xfrm>
            <a:off x="7419975" y="1304925"/>
            <a:ext cx="323850" cy="565150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2" grpId="0" animBg="1"/>
      <p:bldP spid="23" grpId="0" animBg="1"/>
      <p:bldP spid="5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порядке аттестации специалистов сварочного производства на право участия в работе комиссии АЦ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НТС НАКС   27.06.2013)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низ 70"/>
          <p:cNvSpPr/>
          <p:nvPr>
            <p:custDataLst>
              <p:tags r:id="rId2"/>
            </p:custDataLst>
          </p:nvPr>
        </p:nvSpPr>
        <p:spPr>
          <a:xfrm>
            <a:off x="7740650" y="4076700"/>
            <a:ext cx="322263" cy="1284288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трелка вниз 67"/>
          <p:cNvSpPr/>
          <p:nvPr>
            <p:custDataLst>
              <p:tags r:id="rId3"/>
            </p:custDataLst>
          </p:nvPr>
        </p:nvSpPr>
        <p:spPr>
          <a:xfrm>
            <a:off x="5508625" y="4076700"/>
            <a:ext cx="322263" cy="1284288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трелка вниз 64"/>
          <p:cNvSpPr/>
          <p:nvPr>
            <p:custDataLst>
              <p:tags r:id="rId4"/>
            </p:custDataLst>
          </p:nvPr>
        </p:nvSpPr>
        <p:spPr>
          <a:xfrm>
            <a:off x="3276600" y="4076700"/>
            <a:ext cx="322263" cy="1284288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низ 61"/>
          <p:cNvSpPr/>
          <p:nvPr>
            <p:custDataLst>
              <p:tags r:id="rId5"/>
            </p:custDataLst>
          </p:nvPr>
        </p:nvSpPr>
        <p:spPr>
          <a:xfrm>
            <a:off x="1042988" y="4076700"/>
            <a:ext cx="323850" cy="1284288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>
            <p:custDataLst>
              <p:tags r:id="rId6"/>
            </p:custDataLst>
          </p:nvPr>
        </p:nvSpPr>
        <p:spPr>
          <a:xfrm>
            <a:off x="4139952" y="1700808"/>
            <a:ext cx="720080" cy="576063"/>
          </a:xfrm>
          <a:prstGeom prst="downArrow">
            <a:avLst>
              <a:gd name="adj1" fmla="val 48534"/>
              <a:gd name="adj2" fmla="val 65881"/>
            </a:avLst>
          </a:prstGeom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>
            <p:custDataLst>
              <p:tags r:id="rId7"/>
            </p:custDataLst>
          </p:nvPr>
        </p:nvSpPr>
        <p:spPr>
          <a:xfrm>
            <a:off x="900113" y="692150"/>
            <a:ext cx="7272337" cy="936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2000" b="1" dirty="0"/>
              <a:t>«Положение о порядке аттестации специалистов сварочного производства на право участия в работе аттестационной комиссии»</a:t>
            </a:r>
          </a:p>
        </p:txBody>
      </p:sp>
      <p:sp>
        <p:nvSpPr>
          <p:cNvPr id="27" name="Скругленный прямоугольник 26"/>
          <p:cNvSpPr/>
          <p:nvPr>
            <p:custDataLst>
              <p:tags r:id="rId8"/>
            </p:custDataLst>
          </p:nvPr>
        </p:nvSpPr>
        <p:spPr>
          <a:xfrm>
            <a:off x="900113" y="2276475"/>
            <a:ext cx="7272337" cy="3603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dirty="0"/>
              <a:t>Направления аттестационной деятельности</a:t>
            </a:r>
          </a:p>
        </p:txBody>
      </p:sp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107950" y="2708275"/>
            <a:ext cx="2160588" cy="1368425"/>
            <a:chOff x="179512" y="2708920"/>
            <a:chExt cx="2160240" cy="1368152"/>
          </a:xfrm>
        </p:grpSpPr>
        <p:sp>
          <p:nvSpPr>
            <p:cNvPr id="39" name="Стрелка вниз 38"/>
            <p:cNvSpPr/>
            <p:nvPr>
              <p:custDataLst>
                <p:tags r:id="rId20"/>
              </p:custDataLst>
            </p:nvPr>
          </p:nvSpPr>
          <p:spPr>
            <a:xfrm>
              <a:off x="1115986" y="2708920"/>
              <a:ext cx="322211" cy="563451"/>
            </a:xfrm>
            <a:prstGeom prst="downArrow">
              <a:avLst>
                <a:gd name="adj1" fmla="val 48534"/>
                <a:gd name="adj2" fmla="val 6588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Скругленный прямоугольник 27"/>
            <p:cNvSpPr/>
            <p:nvPr>
              <p:custDataLst>
                <p:tags r:id="rId21"/>
              </p:custDataLst>
            </p:nvPr>
          </p:nvSpPr>
          <p:spPr>
            <a:xfrm>
              <a:off x="179512" y="3285068"/>
              <a:ext cx="2160240" cy="7920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1400" dirty="0"/>
                <a:t>Аттестация персонала сварочного производства</a:t>
              </a:r>
            </a:p>
          </p:txBody>
        </p:sp>
      </p:grpSp>
      <p:grpSp>
        <p:nvGrpSpPr>
          <p:cNvPr id="3" name="Группа 45"/>
          <p:cNvGrpSpPr>
            <a:grpSpLocks/>
          </p:cNvGrpSpPr>
          <p:nvPr/>
        </p:nvGrpSpPr>
        <p:grpSpPr bwMode="auto">
          <a:xfrm>
            <a:off x="2339975" y="2708275"/>
            <a:ext cx="2160588" cy="1368425"/>
            <a:chOff x="2483768" y="2708920"/>
            <a:chExt cx="2160240" cy="1368152"/>
          </a:xfrm>
        </p:grpSpPr>
        <p:sp>
          <p:nvSpPr>
            <p:cNvPr id="44" name="Стрелка вниз 43"/>
            <p:cNvSpPr/>
            <p:nvPr>
              <p:custDataLst>
                <p:tags r:id="rId18"/>
              </p:custDataLst>
            </p:nvPr>
          </p:nvSpPr>
          <p:spPr>
            <a:xfrm>
              <a:off x="3420242" y="2708920"/>
              <a:ext cx="322211" cy="563451"/>
            </a:xfrm>
            <a:prstGeom prst="downArrow">
              <a:avLst>
                <a:gd name="adj1" fmla="val 48534"/>
                <a:gd name="adj2" fmla="val 6588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Скругленный прямоугольник 44"/>
            <p:cNvSpPr/>
            <p:nvPr>
              <p:custDataLst>
                <p:tags r:id="rId19"/>
              </p:custDataLst>
            </p:nvPr>
          </p:nvSpPr>
          <p:spPr>
            <a:xfrm>
              <a:off x="2483768" y="3285068"/>
              <a:ext cx="2160240" cy="7920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1400" dirty="0"/>
                <a:t>Аттестация </a:t>
              </a:r>
              <a:br>
                <a:rPr lang="ru-RU" sz="1400" dirty="0"/>
              </a:br>
              <a:r>
                <a:rPr lang="ru-RU" sz="1400" dirty="0"/>
                <a:t>сварочных </a:t>
              </a:r>
              <a:br>
                <a:rPr lang="ru-RU" sz="1400" dirty="0"/>
              </a:br>
              <a:r>
                <a:rPr lang="ru-RU" sz="1400" dirty="0"/>
                <a:t>материалов</a:t>
              </a:r>
            </a:p>
          </p:txBody>
        </p:sp>
      </p:grpSp>
      <p:grpSp>
        <p:nvGrpSpPr>
          <p:cNvPr id="4" name="Группа 46"/>
          <p:cNvGrpSpPr>
            <a:grpSpLocks/>
          </p:cNvGrpSpPr>
          <p:nvPr/>
        </p:nvGrpSpPr>
        <p:grpSpPr bwMode="auto">
          <a:xfrm>
            <a:off x="4572000" y="2708275"/>
            <a:ext cx="2160588" cy="1368425"/>
            <a:chOff x="2483768" y="2708920"/>
            <a:chExt cx="2160240" cy="1368152"/>
          </a:xfrm>
        </p:grpSpPr>
        <p:sp>
          <p:nvSpPr>
            <p:cNvPr id="48" name="Стрелка вниз 47"/>
            <p:cNvSpPr/>
            <p:nvPr>
              <p:custDataLst>
                <p:tags r:id="rId16"/>
              </p:custDataLst>
            </p:nvPr>
          </p:nvSpPr>
          <p:spPr>
            <a:xfrm>
              <a:off x="3420242" y="2708920"/>
              <a:ext cx="322211" cy="563451"/>
            </a:xfrm>
            <a:prstGeom prst="downArrow">
              <a:avLst>
                <a:gd name="adj1" fmla="val 48534"/>
                <a:gd name="adj2" fmla="val 6588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Скругленный прямоугольник 51"/>
            <p:cNvSpPr/>
            <p:nvPr>
              <p:custDataLst>
                <p:tags r:id="rId17"/>
              </p:custDataLst>
            </p:nvPr>
          </p:nvSpPr>
          <p:spPr>
            <a:xfrm>
              <a:off x="2483768" y="3285068"/>
              <a:ext cx="2160240" cy="7920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1400" dirty="0"/>
                <a:t>Аттестация </a:t>
              </a:r>
              <a:br>
                <a:rPr lang="ru-RU" sz="1400" dirty="0"/>
              </a:br>
              <a:r>
                <a:rPr lang="ru-RU" sz="1400" dirty="0"/>
                <a:t>сварочного </a:t>
              </a:r>
              <a:br>
                <a:rPr lang="ru-RU" sz="1400" dirty="0"/>
              </a:br>
              <a:r>
                <a:rPr lang="ru-RU" sz="1400" dirty="0"/>
                <a:t>оборудования</a:t>
              </a:r>
            </a:p>
          </p:txBody>
        </p:sp>
      </p:grpSp>
      <p:grpSp>
        <p:nvGrpSpPr>
          <p:cNvPr id="5" name="Группа 52"/>
          <p:cNvGrpSpPr>
            <a:grpSpLocks/>
          </p:cNvGrpSpPr>
          <p:nvPr/>
        </p:nvGrpSpPr>
        <p:grpSpPr bwMode="auto">
          <a:xfrm>
            <a:off x="6804025" y="2708275"/>
            <a:ext cx="2160588" cy="1368425"/>
            <a:chOff x="2483768" y="2708920"/>
            <a:chExt cx="2160240" cy="1368152"/>
          </a:xfrm>
        </p:grpSpPr>
        <p:sp>
          <p:nvSpPr>
            <p:cNvPr id="54" name="Стрелка вниз 53"/>
            <p:cNvSpPr/>
            <p:nvPr>
              <p:custDataLst>
                <p:tags r:id="rId14"/>
              </p:custDataLst>
            </p:nvPr>
          </p:nvSpPr>
          <p:spPr>
            <a:xfrm>
              <a:off x="3420242" y="2708920"/>
              <a:ext cx="322211" cy="563451"/>
            </a:xfrm>
            <a:prstGeom prst="downArrow">
              <a:avLst>
                <a:gd name="adj1" fmla="val 48534"/>
                <a:gd name="adj2" fmla="val 65881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Скругленный прямоугольник 54"/>
            <p:cNvSpPr/>
            <p:nvPr>
              <p:custDataLst>
                <p:tags r:id="rId15"/>
              </p:custDataLst>
            </p:nvPr>
          </p:nvSpPr>
          <p:spPr>
            <a:xfrm>
              <a:off x="2483768" y="3285068"/>
              <a:ext cx="2160240" cy="79200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ru-RU" sz="1400" dirty="0"/>
                <a:t>Аттестация </a:t>
              </a:r>
              <a:br>
                <a:rPr lang="ru-RU" sz="1400" dirty="0"/>
              </a:br>
              <a:r>
                <a:rPr lang="ru-RU" sz="1400" dirty="0"/>
                <a:t>сварочных </a:t>
              </a:r>
              <a:br>
                <a:rPr lang="ru-RU" sz="1400" dirty="0"/>
              </a:br>
              <a:r>
                <a:rPr lang="ru-RU" sz="1400" dirty="0"/>
                <a:t>технологий</a:t>
              </a:r>
            </a:p>
          </p:txBody>
        </p:sp>
      </p:grpSp>
      <p:sp>
        <p:nvSpPr>
          <p:cNvPr id="56" name="Скругленный прямоугольник 55"/>
          <p:cNvSpPr/>
          <p:nvPr>
            <p:custDataLst>
              <p:tags r:id="rId9"/>
            </p:custDataLst>
          </p:nvPr>
        </p:nvSpPr>
        <p:spPr>
          <a:xfrm>
            <a:off x="900113" y="4365625"/>
            <a:ext cx="7272337" cy="3587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dirty="0"/>
              <a:t>Область аттестационной деятельности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10"/>
            </p:custDataLst>
          </p:nvPr>
        </p:nvSpPr>
        <p:spPr>
          <a:xfrm>
            <a:off x="107950" y="5373688"/>
            <a:ext cx="2160588" cy="12239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Виды (способы)</a:t>
            </a:r>
            <a:br>
              <a:rPr lang="ru-RU" sz="1400" dirty="0"/>
            </a:br>
            <a:r>
              <a:rPr lang="ru-RU" sz="1400" dirty="0"/>
              <a:t> сварки</a:t>
            </a:r>
            <a:br>
              <a:rPr lang="ru-RU" sz="1400" dirty="0"/>
            </a:br>
            <a:r>
              <a:rPr lang="ru-RU" sz="1000" i="1" dirty="0"/>
              <a:t>(</a:t>
            </a:r>
            <a:r>
              <a:rPr lang="ru-RU" sz="1000" b="1" i="1" dirty="0"/>
              <a:t>в соответствии </a:t>
            </a:r>
            <a:br>
              <a:rPr lang="ru-RU" sz="1000" b="1" i="1" dirty="0"/>
            </a:br>
            <a:r>
              <a:rPr lang="ru-RU" sz="1000" b="1" i="1" dirty="0"/>
              <a:t>с ПБ 03-273-99, РД 03-495-02 и рекомендациями по их применению)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11"/>
            </p:custDataLst>
          </p:nvPr>
        </p:nvSpPr>
        <p:spPr>
          <a:xfrm>
            <a:off x="2339975" y="5373688"/>
            <a:ext cx="2160588" cy="12239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Виды сварочных </a:t>
            </a:r>
            <a:br>
              <a:rPr lang="ru-RU" sz="1400" dirty="0"/>
            </a:br>
            <a:r>
              <a:rPr lang="ru-RU" sz="1400" dirty="0"/>
              <a:t>материалов </a:t>
            </a:r>
            <a:br>
              <a:rPr lang="ru-RU" sz="1400" dirty="0"/>
            </a:br>
            <a:r>
              <a:rPr lang="ru-RU" sz="1000" i="1" dirty="0"/>
              <a:t>(</a:t>
            </a:r>
            <a:r>
              <a:rPr lang="ru-RU" sz="1000" b="1" i="1" dirty="0"/>
              <a:t>в соответствии </a:t>
            </a:r>
            <a:br>
              <a:rPr lang="ru-RU" sz="1000" b="1" i="1" dirty="0"/>
            </a:br>
            <a:r>
              <a:rPr lang="ru-RU" sz="1000" b="1" i="1" dirty="0"/>
              <a:t>с РД 03-613-03 и рекомендациями по их применению)</a:t>
            </a:r>
            <a:endParaRPr lang="ru-RU" sz="1000" dirty="0"/>
          </a:p>
        </p:txBody>
      </p:sp>
      <p:sp>
        <p:nvSpPr>
          <p:cNvPr id="69" name="Скругленный прямоугольник 68"/>
          <p:cNvSpPr/>
          <p:nvPr>
            <p:custDataLst>
              <p:tags r:id="rId12"/>
            </p:custDataLst>
          </p:nvPr>
        </p:nvSpPr>
        <p:spPr>
          <a:xfrm>
            <a:off x="4572000" y="5373688"/>
            <a:ext cx="2160588" cy="12239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Виды сварочного оборудования </a:t>
            </a:r>
            <a:br>
              <a:rPr lang="ru-RU" sz="1400" dirty="0"/>
            </a:br>
            <a:r>
              <a:rPr lang="ru-RU" sz="1000" i="1" dirty="0"/>
              <a:t>(</a:t>
            </a:r>
            <a:r>
              <a:rPr lang="ru-RU" sz="1000" b="1" i="1" dirty="0"/>
              <a:t>в соответствии </a:t>
            </a:r>
            <a:br>
              <a:rPr lang="ru-RU" sz="1000" b="1" i="1" dirty="0"/>
            </a:br>
            <a:r>
              <a:rPr lang="ru-RU" sz="1000" b="1" i="1" dirty="0"/>
              <a:t>с РД 03-614-03 и рекомендациями по их применению)</a:t>
            </a:r>
            <a:endParaRPr lang="ru-RU" sz="1000" dirty="0"/>
          </a:p>
        </p:txBody>
      </p:sp>
      <p:sp>
        <p:nvSpPr>
          <p:cNvPr id="72" name="Скругленный прямоугольник 71"/>
          <p:cNvSpPr/>
          <p:nvPr>
            <p:custDataLst>
              <p:tags r:id="rId13"/>
            </p:custDataLst>
          </p:nvPr>
        </p:nvSpPr>
        <p:spPr>
          <a:xfrm>
            <a:off x="6804025" y="5373688"/>
            <a:ext cx="2160588" cy="12239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dirty="0"/>
              <a:t>Виды (способы) </a:t>
            </a:r>
            <a:br>
              <a:rPr lang="ru-RU" sz="1400" dirty="0"/>
            </a:br>
            <a:r>
              <a:rPr lang="ru-RU" sz="1400" dirty="0"/>
              <a:t>сварки</a:t>
            </a:r>
            <a:br>
              <a:rPr lang="ru-RU" sz="1400" dirty="0"/>
            </a:br>
            <a:r>
              <a:rPr lang="ru-RU" sz="1400" i="1" dirty="0"/>
              <a:t> </a:t>
            </a:r>
            <a:r>
              <a:rPr lang="ru-RU" sz="1000" i="1" dirty="0"/>
              <a:t>(</a:t>
            </a:r>
            <a:r>
              <a:rPr lang="ru-RU" sz="1000" b="1" i="1" dirty="0"/>
              <a:t>в соответствии </a:t>
            </a:r>
            <a:br>
              <a:rPr lang="ru-RU" sz="1000" b="1" i="1" dirty="0"/>
            </a:br>
            <a:r>
              <a:rPr lang="ru-RU" sz="1000" b="1" i="1" dirty="0"/>
              <a:t>с РД 03-615-03 и рекомендациями по их применению)</a:t>
            </a:r>
            <a:endParaRPr lang="ru-RU" sz="1000" dirty="0"/>
          </a:p>
        </p:txBody>
      </p: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1665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требования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8" grpId="0" animBg="1"/>
      <p:bldP spid="65" grpId="0" animBg="1"/>
      <p:bldP spid="62" grpId="0" animBg="1"/>
      <p:bldP spid="26" grpId="0" animBg="1"/>
      <p:bldP spid="27" grpId="0" animBg="1"/>
      <p:bldP spid="56" grpId="0" animBg="1"/>
      <p:bldP spid="63" grpId="0" animBg="1"/>
      <p:bldP spid="66" grpId="0" animBg="1"/>
      <p:bldP spid="69" grpId="0" animBg="1"/>
      <p:bldP spid="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низ 44"/>
          <p:cNvSpPr/>
          <p:nvPr>
            <p:custDataLst>
              <p:tags r:id="rId2"/>
            </p:custDataLst>
          </p:nvPr>
        </p:nvSpPr>
        <p:spPr>
          <a:xfrm>
            <a:off x="1835150" y="2852738"/>
            <a:ext cx="144463" cy="1008062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низ 43"/>
          <p:cNvSpPr/>
          <p:nvPr>
            <p:custDataLst>
              <p:tags r:id="rId3"/>
            </p:custDataLst>
          </p:nvPr>
        </p:nvSpPr>
        <p:spPr>
          <a:xfrm>
            <a:off x="7164388" y="2852738"/>
            <a:ext cx="144462" cy="1008062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>
            <p:custDataLst>
              <p:tags r:id="rId4"/>
            </p:custDataLst>
          </p:nvPr>
        </p:nvSpPr>
        <p:spPr>
          <a:xfrm>
            <a:off x="251520" y="0"/>
            <a:ext cx="8784976" cy="46166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Требования к кандидатам на аттестацию </a:t>
            </a:r>
          </a:p>
        </p:txBody>
      </p:sp>
      <p:sp>
        <p:nvSpPr>
          <p:cNvPr id="51" name="Прямоугольник 50"/>
          <p:cNvSpPr/>
          <p:nvPr>
            <p:custDataLst>
              <p:tags r:id="rId5"/>
            </p:custDataLst>
          </p:nvPr>
        </p:nvSpPr>
        <p:spPr>
          <a:xfrm>
            <a:off x="4067175" y="1989138"/>
            <a:ext cx="865188" cy="611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72000">
            <a:spAutoFit/>
          </a:bodyPr>
          <a:lstStyle/>
          <a:p>
            <a:pPr algn="ctr">
              <a:defRPr/>
            </a:pPr>
            <a:endParaRPr lang="ru-RU" sz="800" dirty="0"/>
          </a:p>
          <a:p>
            <a:pPr>
              <a:defRPr/>
            </a:pPr>
            <a:r>
              <a:rPr lang="ru-RU" sz="3200" dirty="0"/>
              <a:t> </a:t>
            </a:r>
            <a:r>
              <a:rPr lang="ru-RU" sz="2800" dirty="0"/>
              <a:t>или</a:t>
            </a:r>
          </a:p>
        </p:txBody>
      </p:sp>
      <p:sp>
        <p:nvSpPr>
          <p:cNvPr id="27" name="Прямоугольник 26"/>
          <p:cNvSpPr/>
          <p:nvPr>
            <p:custDataLst>
              <p:tags r:id="rId6"/>
            </p:custDataLst>
          </p:nvPr>
        </p:nvSpPr>
        <p:spPr>
          <a:xfrm>
            <a:off x="107950" y="3860800"/>
            <a:ext cx="4427538" cy="565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Среднее профессиональное образование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 по сварочному производству</a:t>
            </a:r>
          </a:p>
        </p:txBody>
      </p:sp>
      <p:sp>
        <p:nvSpPr>
          <p:cNvPr id="29" name="Прямоугольник 28"/>
          <p:cNvSpPr/>
          <p:nvPr>
            <p:custDataLst>
              <p:tags r:id="rId7"/>
            </p:custDataLst>
          </p:nvPr>
        </p:nvSpPr>
        <p:spPr>
          <a:xfrm>
            <a:off x="468313" y="1685925"/>
            <a:ext cx="3167062" cy="1254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endParaRPr lang="ru-RU" sz="800" dirty="0"/>
          </a:p>
          <a:p>
            <a:pPr algn="ctr">
              <a:defRPr/>
            </a:pPr>
            <a:r>
              <a:rPr lang="ru-RU" sz="2400" dirty="0"/>
              <a:t> </a:t>
            </a:r>
            <a:r>
              <a:rPr lang="en-US" sz="2000" b="1" dirty="0"/>
              <a:t>III</a:t>
            </a:r>
            <a:r>
              <a:rPr lang="ru-RU" sz="2000" b="1" dirty="0"/>
              <a:t>  уровень профессиональной подготовки</a:t>
            </a:r>
            <a:r>
              <a:rPr lang="en-US" sz="2000" b="1" dirty="0"/>
              <a:t> </a:t>
            </a:r>
            <a:endParaRPr lang="ru-RU" sz="2000" b="1" dirty="0"/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1619250" y="5661025"/>
            <a:ext cx="6121400" cy="319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Переподготовка по сварочному производству</a:t>
            </a:r>
          </a:p>
        </p:txBody>
      </p:sp>
      <p:sp>
        <p:nvSpPr>
          <p:cNvPr id="23" name="Скругленный прямоугольник 22"/>
          <p:cNvSpPr/>
          <p:nvPr>
            <p:custDataLst>
              <p:tags r:id="rId9"/>
            </p:custDataLst>
          </p:nvPr>
        </p:nvSpPr>
        <p:spPr>
          <a:xfrm>
            <a:off x="900113" y="692150"/>
            <a:ext cx="7272337" cy="865188"/>
          </a:xfrm>
          <a:prstGeom prst="roundRect">
            <a:avLst/>
          </a:prstGeom>
          <a:solidFill>
            <a:srgbClr val="9900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2000" b="1" dirty="0"/>
              <a:t>Кандидаты на аттестацию на право участия в работе аттестационной комиссии АЦ должны иметь:</a:t>
            </a:r>
          </a:p>
        </p:txBody>
      </p:sp>
      <p:sp>
        <p:nvSpPr>
          <p:cNvPr id="24" name="Прямоугольник 23"/>
          <p:cNvSpPr/>
          <p:nvPr>
            <p:custDataLst>
              <p:tags r:id="rId10"/>
            </p:custDataLst>
          </p:nvPr>
        </p:nvSpPr>
        <p:spPr>
          <a:xfrm>
            <a:off x="5508625" y="1700213"/>
            <a:ext cx="3167063" cy="11922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endParaRPr lang="ru-RU" sz="800" dirty="0"/>
          </a:p>
          <a:p>
            <a:pPr algn="ctr">
              <a:defRPr/>
            </a:pPr>
            <a:r>
              <a:rPr lang="ru-RU" sz="2000" dirty="0"/>
              <a:t> </a:t>
            </a:r>
            <a:r>
              <a:rPr lang="en-US" sz="2000" b="1" dirty="0"/>
              <a:t>IV</a:t>
            </a:r>
            <a:r>
              <a:rPr lang="ru-RU" sz="2000" b="1" dirty="0"/>
              <a:t>  уровень профессиональной подготовки</a:t>
            </a:r>
            <a:r>
              <a:rPr lang="en-US" sz="2000" b="1" dirty="0"/>
              <a:t> </a:t>
            </a:r>
            <a:endParaRPr lang="ru-RU" sz="2000" b="1" dirty="0"/>
          </a:p>
        </p:txBody>
      </p:sp>
      <p:sp>
        <p:nvSpPr>
          <p:cNvPr id="40" name="Скругленный прямоугольник 39"/>
          <p:cNvSpPr/>
          <p:nvPr>
            <p:custDataLst>
              <p:tags r:id="rId11"/>
            </p:custDataLst>
          </p:nvPr>
        </p:nvSpPr>
        <p:spPr>
          <a:xfrm>
            <a:off x="2303463" y="3128963"/>
            <a:ext cx="4537075" cy="455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2200" b="1" dirty="0"/>
              <a:t>Требования к образованию</a:t>
            </a:r>
          </a:p>
        </p:txBody>
      </p:sp>
      <p:sp>
        <p:nvSpPr>
          <p:cNvPr id="47" name="Прямоугольник 46"/>
          <p:cNvSpPr/>
          <p:nvPr>
            <p:custDataLst>
              <p:tags r:id="rId12"/>
            </p:custDataLst>
          </p:nvPr>
        </p:nvSpPr>
        <p:spPr>
          <a:xfrm>
            <a:off x="1476375" y="4437063"/>
            <a:ext cx="863600" cy="422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</p:txBody>
      </p:sp>
      <p:sp>
        <p:nvSpPr>
          <p:cNvPr id="48" name="Прямоугольник 47"/>
          <p:cNvSpPr/>
          <p:nvPr>
            <p:custDataLst>
              <p:tags r:id="rId13"/>
            </p:custDataLst>
          </p:nvPr>
        </p:nvSpPr>
        <p:spPr>
          <a:xfrm>
            <a:off x="4140200" y="5300663"/>
            <a:ext cx="863600" cy="422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</p:txBody>
      </p:sp>
      <p:sp>
        <p:nvSpPr>
          <p:cNvPr id="52" name="Прямоугольник 51"/>
          <p:cNvSpPr/>
          <p:nvPr>
            <p:custDataLst>
              <p:tags r:id="rId14"/>
            </p:custDataLst>
          </p:nvPr>
        </p:nvSpPr>
        <p:spPr>
          <a:xfrm>
            <a:off x="4679950" y="3860800"/>
            <a:ext cx="4356100" cy="565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Высшее профессиональное образование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сварочному производству</a:t>
            </a:r>
          </a:p>
        </p:txBody>
      </p:sp>
      <p:sp>
        <p:nvSpPr>
          <p:cNvPr id="53" name="Прямоугольник 52"/>
          <p:cNvSpPr/>
          <p:nvPr>
            <p:custDataLst>
              <p:tags r:id="rId15"/>
            </p:custDataLst>
          </p:nvPr>
        </p:nvSpPr>
        <p:spPr>
          <a:xfrm>
            <a:off x="107950" y="4797425"/>
            <a:ext cx="4427538" cy="565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Высшее профессиональное образование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 сварочному производству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1" grpId="0"/>
      <p:bldP spid="27" grpId="0" animBg="1"/>
      <p:bldP spid="29" grpId="0" animBg="1"/>
      <p:bldP spid="2" grpId="0" animBg="1"/>
      <p:bldP spid="24" grpId="0" animBg="1"/>
      <p:bldP spid="40" grpId="0" animBg="1"/>
      <p:bldP spid="47" grpId="0"/>
      <p:bldP spid="48" grpId="0"/>
      <p:bldP spid="52" grpId="0" animBg="1"/>
      <p:bldP spid="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трелка вниз 41"/>
          <p:cNvSpPr/>
          <p:nvPr>
            <p:custDataLst>
              <p:tags r:id="rId2"/>
            </p:custDataLst>
          </p:nvPr>
        </p:nvSpPr>
        <p:spPr>
          <a:xfrm>
            <a:off x="6372225" y="3573463"/>
            <a:ext cx="144463" cy="1727200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>
            <p:custDataLst>
              <p:tags r:id="rId3"/>
            </p:custDataLst>
          </p:nvPr>
        </p:nvSpPr>
        <p:spPr>
          <a:xfrm>
            <a:off x="2268538" y="3573463"/>
            <a:ext cx="142875" cy="1727200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>
            <p:custDataLst>
              <p:tags r:id="rId4"/>
            </p:custDataLst>
          </p:nvPr>
        </p:nvSpPr>
        <p:spPr>
          <a:xfrm>
            <a:off x="251520" y="0"/>
            <a:ext cx="8784976" cy="46166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Требования к кандидатам на аттестацию </a:t>
            </a:r>
          </a:p>
        </p:txBody>
      </p:sp>
      <p:sp>
        <p:nvSpPr>
          <p:cNvPr id="51" name="Прямоугольник 50"/>
          <p:cNvSpPr/>
          <p:nvPr>
            <p:custDataLst>
              <p:tags r:id="rId5"/>
            </p:custDataLst>
          </p:nvPr>
        </p:nvSpPr>
        <p:spPr>
          <a:xfrm>
            <a:off x="4067175" y="2133600"/>
            <a:ext cx="865188" cy="422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72000">
            <a:spAutoFit/>
          </a:bodyPr>
          <a:lstStyle/>
          <a:p>
            <a:pPr algn="ctr">
              <a:defRPr/>
            </a:pPr>
            <a:r>
              <a:rPr lang="ru-RU" dirty="0"/>
              <a:t>или</a:t>
            </a:r>
          </a:p>
        </p:txBody>
      </p:sp>
      <p:sp>
        <p:nvSpPr>
          <p:cNvPr id="29" name="Прямоугольник 28"/>
          <p:cNvSpPr/>
          <p:nvPr>
            <p:custDataLst>
              <p:tags r:id="rId6"/>
            </p:custDataLst>
          </p:nvPr>
        </p:nvSpPr>
        <p:spPr>
          <a:xfrm>
            <a:off x="684213" y="1700213"/>
            <a:ext cx="3167062" cy="884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en-US" sz="1600" b="1" dirty="0"/>
              <a:t>III</a:t>
            </a:r>
            <a:r>
              <a:rPr lang="ru-RU" sz="1600" b="1" dirty="0"/>
              <a:t>  уровень профессиональной подготовки</a:t>
            </a:r>
            <a:r>
              <a:rPr lang="en-US" sz="1600" b="1" dirty="0"/>
              <a:t> </a:t>
            </a:r>
            <a:endParaRPr lang="ru-RU" sz="1600" b="1" dirty="0"/>
          </a:p>
        </p:txBody>
      </p:sp>
      <p:sp>
        <p:nvSpPr>
          <p:cNvPr id="23" name="Скругленный прямоугольник 22"/>
          <p:cNvSpPr/>
          <p:nvPr>
            <p:custDataLst>
              <p:tags r:id="rId7"/>
            </p:custDataLst>
          </p:nvPr>
        </p:nvSpPr>
        <p:spPr>
          <a:xfrm>
            <a:off x="323850" y="692150"/>
            <a:ext cx="8424863" cy="936625"/>
          </a:xfrm>
          <a:prstGeom prst="roundRect">
            <a:avLst/>
          </a:prstGeom>
          <a:solidFill>
            <a:srgbClr val="9900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2000" b="1" dirty="0"/>
              <a:t>Кандидаты на аттестацию на право участия в работе </a:t>
            </a:r>
            <a:br>
              <a:rPr lang="ru-RU" sz="2000" b="1" dirty="0"/>
            </a:br>
            <a:r>
              <a:rPr lang="ru-RU" sz="2000" b="1" dirty="0"/>
              <a:t>комиссии АЦ должны быть аттестованы </a:t>
            </a:r>
            <a:br>
              <a:rPr lang="ru-RU" sz="2000" b="1" dirty="0"/>
            </a:br>
            <a:r>
              <a:rPr lang="ru-RU" sz="2000" b="1" dirty="0"/>
              <a:t> в </a:t>
            </a:r>
            <a:r>
              <a:rPr lang="ru-RU" sz="2000" b="1" i="1" dirty="0"/>
              <a:t>Аттестационных центрах </a:t>
            </a:r>
            <a:r>
              <a:rPr lang="ru-RU" sz="2000" b="1" dirty="0"/>
              <a:t>в соответствии с ПБ 03-273-99 на</a:t>
            </a:r>
          </a:p>
        </p:txBody>
      </p:sp>
      <p:sp>
        <p:nvSpPr>
          <p:cNvPr id="24" name="Прямоугольник 23"/>
          <p:cNvSpPr/>
          <p:nvPr>
            <p:custDataLst>
              <p:tags r:id="rId8"/>
            </p:custDataLst>
          </p:nvPr>
        </p:nvSpPr>
        <p:spPr>
          <a:xfrm>
            <a:off x="5076825" y="1700213"/>
            <a:ext cx="3167063" cy="884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en-US" sz="1600" b="1" dirty="0"/>
              <a:t>IV</a:t>
            </a:r>
            <a:r>
              <a:rPr lang="ru-RU" sz="1600" b="1" dirty="0"/>
              <a:t>  уровень профессиональной подготовки</a:t>
            </a:r>
            <a:r>
              <a:rPr lang="en-US" sz="1600" b="1" dirty="0"/>
              <a:t>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>
            <p:custDataLst>
              <p:tags r:id="rId9"/>
            </p:custDataLst>
          </p:nvPr>
        </p:nvSpPr>
        <p:spPr>
          <a:xfrm>
            <a:off x="468313" y="3068638"/>
            <a:ext cx="3987800" cy="638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sz="1600" b="1" dirty="0"/>
              <a:t>Руководство и технический контроль за проведением сварочных работ</a:t>
            </a:r>
          </a:p>
        </p:txBody>
      </p:sp>
      <p:sp>
        <p:nvSpPr>
          <p:cNvPr id="19" name="Прямоугольник 18"/>
          <p:cNvSpPr/>
          <p:nvPr>
            <p:custDataLst>
              <p:tags r:id="rId10"/>
            </p:custDataLst>
          </p:nvPr>
        </p:nvSpPr>
        <p:spPr>
          <a:xfrm>
            <a:off x="323850" y="5300663"/>
            <a:ext cx="3987800" cy="62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Члены комиссии по аттестации СМ, СО, СТ</a:t>
            </a:r>
          </a:p>
        </p:txBody>
      </p:sp>
      <p:sp>
        <p:nvSpPr>
          <p:cNvPr id="21" name="Правая фигурная скобка 20"/>
          <p:cNvSpPr/>
          <p:nvPr>
            <p:custDataLst>
              <p:tags r:id="rId11"/>
            </p:custDataLst>
          </p:nvPr>
        </p:nvSpPr>
        <p:spPr>
          <a:xfrm rot="5400000">
            <a:off x="4269582" y="-1092994"/>
            <a:ext cx="388938" cy="7559675"/>
          </a:xfrm>
          <a:prstGeom prst="rightBrace">
            <a:avLst>
              <a:gd name="adj1" fmla="val 44471"/>
              <a:gd name="adj2" fmla="val 50000"/>
            </a:avLst>
          </a:prstGeom>
          <a:gradFill flip="none" rotWithShape="1">
            <a:gsLst>
              <a:gs pos="0">
                <a:schemeClr val="accent5">
                  <a:shade val="15000"/>
                  <a:satMod val="180000"/>
                </a:schemeClr>
              </a:gs>
              <a:gs pos="50000">
                <a:schemeClr val="accent5">
                  <a:shade val="45000"/>
                  <a:satMod val="170000"/>
                </a:schemeClr>
              </a:gs>
              <a:gs pos="70000">
                <a:schemeClr val="accent5">
                  <a:tint val="99000"/>
                  <a:shade val="65000"/>
                  <a:satMod val="155000"/>
                </a:schemeClr>
              </a:gs>
              <a:gs pos="100000">
                <a:schemeClr val="accent5">
                  <a:tint val="95500"/>
                  <a:shade val="100000"/>
                  <a:satMod val="155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>
            <p:custDataLst>
              <p:tags r:id="rId12"/>
            </p:custDataLst>
          </p:nvPr>
        </p:nvSpPr>
        <p:spPr>
          <a:xfrm>
            <a:off x="4572000" y="3068638"/>
            <a:ext cx="3987800" cy="6381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72000" rIns="0" bIns="72000" anchor="ctr">
            <a:spAutoFit/>
          </a:bodyPr>
          <a:lstStyle/>
          <a:p>
            <a:pPr algn="ctr">
              <a:defRPr/>
            </a:pPr>
            <a:r>
              <a:rPr lang="ru-RU" sz="1600" b="1" dirty="0"/>
              <a:t>Участие в работе органов по подготовке и аттестации персонала </a:t>
            </a:r>
          </a:p>
        </p:txBody>
      </p:sp>
      <p:sp>
        <p:nvSpPr>
          <p:cNvPr id="28" name="Прямоугольник 27"/>
          <p:cNvSpPr/>
          <p:nvPr>
            <p:custDataLst>
              <p:tags r:id="rId13"/>
            </p:custDataLst>
          </p:nvPr>
        </p:nvSpPr>
        <p:spPr>
          <a:xfrm>
            <a:off x="4572000" y="5300663"/>
            <a:ext cx="3989388" cy="62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Члены комиссии по аттестации персонала</a:t>
            </a:r>
          </a:p>
        </p:txBody>
      </p:sp>
      <p:sp>
        <p:nvSpPr>
          <p:cNvPr id="32" name="Прямоугольник 31"/>
          <p:cNvSpPr/>
          <p:nvPr>
            <p:custDataLst>
              <p:tags r:id="rId14"/>
            </p:custDataLst>
          </p:nvPr>
        </p:nvSpPr>
        <p:spPr>
          <a:xfrm>
            <a:off x="1403350" y="6308725"/>
            <a:ext cx="5905500" cy="3508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b="1" dirty="0"/>
              <a:t>Специальные проверки знаний по решению НТС</a:t>
            </a:r>
            <a:endParaRPr lang="ru-RU" sz="1400" b="1" dirty="0"/>
          </a:p>
        </p:txBody>
      </p:sp>
      <p:sp>
        <p:nvSpPr>
          <p:cNvPr id="33" name="Стрелка вниз 32"/>
          <p:cNvSpPr/>
          <p:nvPr>
            <p:custDataLst>
              <p:tags r:id="rId15"/>
            </p:custDataLst>
          </p:nvPr>
        </p:nvSpPr>
        <p:spPr>
          <a:xfrm>
            <a:off x="4067944" y="5949280"/>
            <a:ext cx="720080" cy="346094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>
            <p:custDataLst>
              <p:tags r:id="rId16"/>
            </p:custDataLst>
          </p:nvPr>
        </p:nvSpPr>
        <p:spPr>
          <a:xfrm>
            <a:off x="250825" y="4076700"/>
            <a:ext cx="8424863" cy="936625"/>
          </a:xfrm>
          <a:prstGeom prst="roundRect">
            <a:avLst/>
          </a:prstGeom>
          <a:solidFill>
            <a:srgbClr val="9900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2000" b="1" dirty="0"/>
              <a:t>что дает им право быть аттестованными 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ru-RU" sz="2000" b="1" i="1" dirty="0"/>
              <a:t>Центральными комиссиями НАКС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 соответствии с «Положением о порядке аттестации…»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51" grpId="0"/>
      <p:bldP spid="29" grpId="0" animBg="1"/>
      <p:bldP spid="24" grpId="0" animBg="1"/>
      <p:bldP spid="16" grpId="0" animBg="1"/>
      <p:bldP spid="19" grpId="0" animBg="1"/>
      <p:bldP spid="21" grpId="0" animBg="1"/>
      <p:bldP spid="22" grpId="0" animBg="1"/>
      <p:bldP spid="28" grpId="0" animBg="1"/>
      <p:bldP spid="32" grpId="0" animBg="1"/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>
            <p:custDataLst>
              <p:tags r:id="rId2"/>
            </p:custDataLst>
          </p:nvPr>
        </p:nvSpPr>
        <p:spPr>
          <a:xfrm>
            <a:off x="251520" y="9900"/>
            <a:ext cx="8784976" cy="46166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Порядок аттестации </a:t>
            </a:r>
          </a:p>
        </p:txBody>
      </p:sp>
      <p:sp>
        <p:nvSpPr>
          <p:cNvPr id="51" name="Прямоугольник 50"/>
          <p:cNvSpPr/>
          <p:nvPr>
            <p:custDataLst>
              <p:tags r:id="rId3"/>
            </p:custDataLst>
          </p:nvPr>
        </p:nvSpPr>
        <p:spPr>
          <a:xfrm>
            <a:off x="1403350" y="1279525"/>
            <a:ext cx="6624638" cy="627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Кандидат имеет право на повторную пересдачу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 ранее, </a:t>
            </a:r>
            <a:r>
              <a:rPr lang="ru-RU" b="1" u="sng" dirty="0">
                <a:solidFill>
                  <a:srgbClr val="FF0000"/>
                </a:solidFill>
              </a:rPr>
              <a:t>чем через месяц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 дня первого экзамена</a:t>
            </a:r>
          </a:p>
        </p:txBody>
      </p:sp>
      <p:sp>
        <p:nvSpPr>
          <p:cNvPr id="31" name="Прямоугольник 30"/>
          <p:cNvSpPr/>
          <p:nvPr>
            <p:custDataLst>
              <p:tags r:id="rId4"/>
            </p:custDataLst>
          </p:nvPr>
        </p:nvSpPr>
        <p:spPr>
          <a:xfrm>
            <a:off x="1403350" y="2276475"/>
            <a:ext cx="6624638" cy="1457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 повторной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несдаче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все ранее сданные при аттестации экзамены аннулируются, специалист считается не прошедшим аттестацию и допускается к процедуре аттестации не ранее ,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u="sng" dirty="0">
                <a:solidFill>
                  <a:srgbClr val="FF0000"/>
                </a:solidFill>
              </a:rPr>
              <a:t>чем через год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 дня пересдачи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>
            <p:custDataLst>
              <p:tags r:id="rId2"/>
            </p:custDataLst>
          </p:nvPr>
        </p:nvSpPr>
        <p:spPr>
          <a:xfrm>
            <a:off x="226548" y="0"/>
            <a:ext cx="8784976" cy="46166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Лишение права участия в работе комиссии АЦ</a:t>
            </a:r>
          </a:p>
        </p:txBody>
      </p:sp>
      <p:sp>
        <p:nvSpPr>
          <p:cNvPr id="42" name="Стрелка вниз 41"/>
          <p:cNvSpPr/>
          <p:nvPr>
            <p:custDataLst>
              <p:tags r:id="rId3"/>
            </p:custDataLst>
          </p:nvPr>
        </p:nvSpPr>
        <p:spPr>
          <a:xfrm>
            <a:off x="4508500" y="2420938"/>
            <a:ext cx="144463" cy="287337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>
            <p:custDataLst>
              <p:tags r:id="rId4"/>
            </p:custDataLst>
          </p:nvPr>
        </p:nvSpPr>
        <p:spPr>
          <a:xfrm>
            <a:off x="4567238" y="3873500"/>
            <a:ext cx="144462" cy="288925"/>
          </a:xfrm>
          <a:prstGeom prst="downArrow">
            <a:avLst>
              <a:gd name="adj1" fmla="val 48534"/>
              <a:gd name="adj2" fmla="val 65881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cap="flat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>
            <p:custDataLst>
              <p:tags r:id="rId5"/>
            </p:custDataLst>
          </p:nvPr>
        </p:nvSpPr>
        <p:spPr>
          <a:xfrm>
            <a:off x="260350" y="981075"/>
            <a:ext cx="8785225" cy="14398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dirty="0"/>
              <a:t>Специалист может быть </a:t>
            </a:r>
            <a:r>
              <a:rPr lang="ru-RU" sz="1600" b="1" i="1" u="sng" dirty="0"/>
              <a:t>лишен права участия в работе комиссии АЦ </a:t>
            </a:r>
            <a:r>
              <a:rPr lang="ru-RU" sz="1600" b="1" u="sng" dirty="0"/>
              <a:t/>
            </a:r>
            <a:br>
              <a:rPr lang="ru-RU" sz="1600" b="1" u="sng" dirty="0"/>
            </a:br>
            <a:r>
              <a:rPr lang="ru-RU" sz="1600" b="1" dirty="0"/>
              <a:t>в случае грубых нарушений требований руководящих и методических документов </a:t>
            </a:r>
            <a:r>
              <a:rPr lang="ru-RU" sz="1600" b="1" dirty="0" err="1"/>
              <a:t>САСв</a:t>
            </a:r>
            <a:r>
              <a:rPr lang="ru-RU" sz="1600" b="1" dirty="0"/>
              <a:t>, выявленных НАКС или представителями </a:t>
            </a:r>
            <a:r>
              <a:rPr lang="ru-RU" sz="1600" b="1" dirty="0" err="1"/>
              <a:t>Ростехнадзора</a:t>
            </a:r>
            <a:r>
              <a:rPr lang="ru-RU" sz="1600" b="1" dirty="0"/>
              <a:t>, </a:t>
            </a:r>
            <a:br>
              <a:rPr lang="ru-RU" sz="1600" b="1" dirty="0"/>
            </a:br>
            <a:r>
              <a:rPr lang="ru-RU" sz="1600" b="1" i="1" u="sng" dirty="0"/>
              <a:t>решением профильного комитета НТС НАКС</a:t>
            </a:r>
          </a:p>
        </p:txBody>
      </p:sp>
      <p:sp>
        <p:nvSpPr>
          <p:cNvPr id="9" name="Скругленный прямоугольник 8"/>
          <p:cNvSpPr/>
          <p:nvPr>
            <p:custDataLst>
              <p:tags r:id="rId6"/>
            </p:custDataLst>
          </p:nvPr>
        </p:nvSpPr>
        <p:spPr>
          <a:xfrm>
            <a:off x="260350" y="2732088"/>
            <a:ext cx="8785225" cy="1079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dirty="0"/>
              <a:t>Повторная аттестация специалиста на право участия в работе комиссии АЦ может быть проведена не ранее, </a:t>
            </a:r>
            <a:r>
              <a:rPr lang="ru-RU" sz="1600" b="1" i="1" u="sng" dirty="0"/>
              <a:t>чем через один год после принятия решения о лишении права участия в работе комиссии АЦ</a:t>
            </a:r>
          </a:p>
        </p:txBody>
      </p:sp>
      <p:sp>
        <p:nvSpPr>
          <p:cNvPr id="10" name="Скругленный прямоугольник 9"/>
          <p:cNvSpPr/>
          <p:nvPr>
            <p:custDataLst>
              <p:tags r:id="rId7"/>
            </p:custDataLst>
          </p:nvPr>
        </p:nvSpPr>
        <p:spPr>
          <a:xfrm>
            <a:off x="260350" y="4221163"/>
            <a:ext cx="8785225" cy="7921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i="1" u="sng" dirty="0"/>
              <a:t>При повторном лишении </a:t>
            </a:r>
            <a:r>
              <a:rPr lang="ru-RU" sz="1600" b="1" dirty="0"/>
              <a:t>специалиста права участия в работе комиссии АЦ специалист утрачивает возможность заниматься этим видом деятельности в </a:t>
            </a:r>
            <a:r>
              <a:rPr lang="ru-RU" sz="1600" b="1" dirty="0" err="1"/>
              <a:t>САСв</a:t>
            </a:r>
            <a:endParaRPr lang="ru-RU" sz="1600" b="1" i="1" u="sng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 animBg="1"/>
      <p:bldP spid="35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571625"/>
            <a:ext cx="8043862" cy="3357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 НАКС 62782361-009 – 2013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группирования процессов сварки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(Утв. Решением Президиума СРО НП «НАКС»  27.06.2013)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57188"/>
            <a:ext cx="24288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50" y="476250"/>
          <a:ext cx="8496300" cy="5810250"/>
        </p:xfrm>
        <a:graphic>
          <a:graphicData uri="http://schemas.openxmlformats.org/drawingml/2006/table">
            <a:tbl>
              <a:tblPr/>
              <a:tblGrid>
                <a:gridCol w="3311525"/>
                <a:gridCol w="518477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РД 03-495-02: </a:t>
                      </a:r>
                      <a:b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способов сварки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РД 03-615-03: </a:t>
                      </a:r>
                      <a:b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58 способов сварки и процессов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36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РД, РДН, РДВ, РАД, РАДН, Г,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МСОД, МП, МПС, МПСВ,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МПГ,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МАДП,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МФ, МФВ,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ААД, ААДН, ААДП,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АПГ,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АФ, АФПН, АФЛН,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АПС,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НИ, ЗН, НГ, Э,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КТС, КСО, КСС,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ВЧС, ЭШ, ПАК, ЭЛ, П,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СТ, КШС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РД, РДН, РАД, РАДН, Г, ГН,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МСОД, МП,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МПН,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МПС,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МПСН, МЛСН,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МПГ,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МПГН,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МАДП,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МАДПН,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МПИ, МПНИ,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МДС, МКС,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МФ,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ААД, ААДН, ААДП,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ААДПН,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АПГ,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АПГН, АППГ, АППГН,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АФ, АФПН, АФЛН,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АФДС,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АПС,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АПСН, АЛСН,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АПИ, АПИН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НИ, ЗН, НГ, Э,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КТС, КСО, КСС,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ВЧС, ЭШ, ПАК, ЭЛ,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ППН, ПНП,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ИН, К, Л, Т,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СТ, КШС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ru-RU" dirty="0"/>
              <a:t>Перечень способов сварки в НД и РД </a:t>
            </a:r>
            <a:r>
              <a:rPr lang="ru-RU" dirty="0" err="1"/>
              <a:t>САСв</a:t>
            </a: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6353175"/>
            <a:ext cx="8353425" cy="504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Способ сварки должен быть определен одинаково для всех направлений аттестации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5875" t="10054" r="50391" b="11761"/>
          <a:stretch>
            <a:fillRect/>
          </a:stretch>
        </p:blipFill>
        <p:spPr bwMode="auto">
          <a:xfrm>
            <a:off x="357188" y="500063"/>
            <a:ext cx="4714875" cy="614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0"/>
            <a:ext cx="8748465" cy="539571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Предлагаемый перечень способов сварки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75" y="1857375"/>
            <a:ext cx="3605213" cy="3046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Согласно Приложению А  </a:t>
            </a:r>
            <a:br>
              <a:rPr lang="ru-RU" sz="2000" dirty="0"/>
            </a:br>
            <a:r>
              <a:rPr lang="ru-RU" sz="2000" dirty="0"/>
              <a:t>ГОСТ Р ИСО 4063-2010 </a:t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вышли из употребления сварочные процессы:</a:t>
            </a: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0000CC"/>
                </a:solidFill>
              </a:rPr>
              <a:t>113</a:t>
            </a:r>
            <a:r>
              <a:rPr lang="ru-RU" sz="2000" dirty="0"/>
              <a:t>  </a:t>
            </a:r>
            <a:r>
              <a:rPr lang="ru-RU" sz="1600" b="1" dirty="0"/>
              <a:t>Сварка дуговая голой проволокой без дополнительной защиты) - МСОД  </a:t>
            </a:r>
            <a:endParaRPr lang="ru-RU" sz="1600" dirty="0"/>
          </a:p>
          <a:p>
            <a:pPr>
              <a:defRPr/>
            </a:pPr>
            <a:r>
              <a:rPr lang="ru-RU" sz="2000" b="1" dirty="0"/>
              <a:t>	</a:t>
            </a:r>
            <a:endParaRPr lang="ru-RU" sz="2000" dirty="0"/>
          </a:p>
          <a:p>
            <a:pPr marL="514350" indent="-514350">
              <a:defRPr/>
            </a:pPr>
            <a:r>
              <a:rPr lang="ru-RU" sz="2000" b="1" dirty="0">
                <a:solidFill>
                  <a:srgbClr val="0000CC"/>
                </a:solidFill>
              </a:rPr>
              <a:t>43</a:t>
            </a:r>
            <a:r>
              <a:rPr lang="ru-RU" sz="2000" b="1" dirty="0"/>
              <a:t>    </a:t>
            </a:r>
            <a:r>
              <a:rPr lang="ru-RU" sz="1600" b="1" dirty="0"/>
              <a:t>Сварка кузнечная  - К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75" y="5357813"/>
            <a:ext cx="3571875" cy="8302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По </a:t>
            </a:r>
            <a:r>
              <a:rPr lang="ru-RU" sz="1200" b="1" u="sng" dirty="0">
                <a:solidFill>
                  <a:srgbClr val="FF0000"/>
                </a:solidFill>
              </a:rPr>
              <a:t>МСОД</a:t>
            </a:r>
            <a:r>
              <a:rPr lang="ru-RU" sz="1200" b="1" dirty="0">
                <a:solidFill>
                  <a:srgbClr val="FF0000"/>
                </a:solidFill>
              </a:rPr>
              <a:t> было 2 аттестации сварщиков, </a:t>
            </a:r>
            <a:br>
              <a:rPr lang="ru-RU" sz="1200" b="1" dirty="0">
                <a:solidFill>
                  <a:srgbClr val="FF0000"/>
                </a:solidFill>
              </a:rPr>
            </a:br>
            <a:r>
              <a:rPr lang="ru-RU" sz="1200" b="1" dirty="0">
                <a:solidFill>
                  <a:srgbClr val="FF0000"/>
                </a:solidFill>
              </a:rPr>
              <a:t>                  аттестации сварочных  </a:t>
            </a:r>
            <a:br>
              <a:rPr lang="ru-RU" sz="1200" b="1" dirty="0">
                <a:solidFill>
                  <a:srgbClr val="FF0000"/>
                </a:solidFill>
              </a:rPr>
            </a:br>
            <a:r>
              <a:rPr lang="ru-RU" sz="1200" b="1" dirty="0">
                <a:solidFill>
                  <a:srgbClr val="FF0000"/>
                </a:solidFill>
              </a:rPr>
              <a:t>                  технологий не было;</a:t>
            </a: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По </a:t>
            </a:r>
            <a:r>
              <a:rPr lang="ru-RU" sz="1200" b="1" u="sng" dirty="0">
                <a:solidFill>
                  <a:srgbClr val="FF0000"/>
                </a:solidFill>
              </a:rPr>
              <a:t>К</a:t>
            </a:r>
            <a:r>
              <a:rPr lang="ru-RU" sz="1200" b="1" dirty="0">
                <a:solidFill>
                  <a:srgbClr val="FF0000"/>
                </a:solidFill>
              </a:rPr>
              <a:t> – не было аттестаций.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Р ГАЦ\Pictures\ControlCenter4\Scan\CCI29052014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187325" y="0"/>
            <a:ext cx="8763000" cy="404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группирования процессов сварки</a:t>
            </a:r>
            <a:endParaRPr lang="ru-RU" sz="2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804863"/>
            <a:ext cx="8880475" cy="11398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8330" t="14343" r="50887" b="13802"/>
          <a:stretch>
            <a:fillRect/>
          </a:stretch>
        </p:blipFill>
        <p:spPr bwMode="auto">
          <a:xfrm>
            <a:off x="4716463" y="1943100"/>
            <a:ext cx="3743325" cy="49149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950" y="466725"/>
            <a:ext cx="4179888" cy="338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</a:rPr>
              <a:t>Решение НТС НАКС от 27.06 2013 г.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>
              <a:defRPr/>
            </a:pPr>
            <a:r>
              <a:rPr lang="ru-RU" dirty="0" smtClean="0"/>
              <a:t>Количество </a:t>
            </a:r>
            <a:r>
              <a:rPr lang="ru-RU" dirty="0"/>
              <a:t>способов сварки в НД и РД </a:t>
            </a:r>
            <a:r>
              <a:rPr lang="ru-RU" dirty="0" err="1"/>
              <a:t>САСв</a:t>
            </a:r>
            <a:r>
              <a:rPr lang="ru-RU" dirty="0"/>
              <a:t> </a:t>
            </a:r>
          </a:p>
        </p:txBody>
      </p:sp>
      <p:sp>
        <p:nvSpPr>
          <p:cNvPr id="4" name="Стрелка вниз 3"/>
          <p:cNvSpPr/>
          <p:nvPr>
            <p:custDataLst>
              <p:tags r:id="rId2"/>
            </p:custDataLst>
          </p:nvPr>
        </p:nvSpPr>
        <p:spPr>
          <a:xfrm>
            <a:off x="4427538" y="2349500"/>
            <a:ext cx="322262" cy="1282700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>
            <p:custDataLst>
              <p:tags r:id="rId3"/>
            </p:custDataLst>
          </p:nvPr>
        </p:nvSpPr>
        <p:spPr>
          <a:xfrm>
            <a:off x="1501775" y="2349500"/>
            <a:ext cx="322263" cy="1282700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93688" y="895350"/>
            <a:ext cx="2736850" cy="1441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РД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03-495-02</a:t>
            </a:r>
          </a:p>
        </p:txBody>
      </p:sp>
      <p:sp>
        <p:nvSpPr>
          <p:cNvPr id="13" name="Скругленный прямоугольник 12"/>
          <p:cNvSpPr/>
          <p:nvPr>
            <p:custDataLst>
              <p:tags r:id="rId5"/>
            </p:custDataLst>
          </p:nvPr>
        </p:nvSpPr>
        <p:spPr>
          <a:xfrm>
            <a:off x="3221038" y="933450"/>
            <a:ext cx="2736850" cy="14398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Рекомендации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к применению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РД 03-615-03</a:t>
            </a:r>
          </a:p>
        </p:txBody>
      </p:sp>
      <p:sp>
        <p:nvSpPr>
          <p:cNvPr id="16" name="Скругленный прямоугольник 15"/>
          <p:cNvSpPr/>
          <p:nvPr>
            <p:custDataLst>
              <p:tags r:id="rId6"/>
            </p:custDataLst>
          </p:nvPr>
        </p:nvSpPr>
        <p:spPr>
          <a:xfrm>
            <a:off x="6227763" y="933450"/>
            <a:ext cx="2736850" cy="14398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СТО НАКС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62782361-009 – 2013 </a:t>
            </a:r>
          </a:p>
        </p:txBody>
      </p:sp>
      <p:sp>
        <p:nvSpPr>
          <p:cNvPr id="19" name="Стрелка вниз 18"/>
          <p:cNvSpPr/>
          <p:nvPr>
            <p:custDataLst>
              <p:tags r:id="rId7"/>
            </p:custDataLst>
          </p:nvPr>
        </p:nvSpPr>
        <p:spPr>
          <a:xfrm>
            <a:off x="7434263" y="2393950"/>
            <a:ext cx="323850" cy="1284288"/>
          </a:xfrm>
          <a:prstGeom prst="downArrow">
            <a:avLst>
              <a:gd name="adj1" fmla="val 48534"/>
              <a:gd name="adj2" fmla="val 658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>
            <p:custDataLst>
              <p:tags r:id="rId8"/>
            </p:custDataLst>
          </p:nvPr>
        </p:nvSpPr>
        <p:spPr>
          <a:xfrm>
            <a:off x="6227763" y="3684588"/>
            <a:ext cx="2663825" cy="15128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b">
              <a:defRPr/>
            </a:pPr>
            <a:r>
              <a:rPr lang="ru-RU" sz="3200" b="1" dirty="0">
                <a:solidFill>
                  <a:srgbClr val="FF0000"/>
                </a:solidFill>
              </a:rPr>
              <a:t>48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способов сварки</a:t>
            </a:r>
          </a:p>
        </p:txBody>
      </p:sp>
      <p:sp>
        <p:nvSpPr>
          <p:cNvPr id="21" name="Скругленный прямоугольник 20"/>
          <p:cNvSpPr/>
          <p:nvPr>
            <p:custDataLst>
              <p:tags r:id="rId9"/>
            </p:custDataLst>
          </p:nvPr>
        </p:nvSpPr>
        <p:spPr>
          <a:xfrm>
            <a:off x="293688" y="3678238"/>
            <a:ext cx="2736850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</a:rPr>
              <a:t>37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способов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сварки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>
            <p:custDataLst>
              <p:tags r:id="rId10"/>
            </p:custDataLst>
          </p:nvPr>
        </p:nvSpPr>
        <p:spPr>
          <a:xfrm>
            <a:off x="3336925" y="3675063"/>
            <a:ext cx="2590800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fontAlgn="b">
              <a:defRPr/>
            </a:pPr>
            <a:r>
              <a:rPr lang="ru-RU" sz="2400" b="1" dirty="0">
                <a:solidFill>
                  <a:srgbClr val="7030A0"/>
                </a:solidFill>
              </a:rPr>
              <a:t>58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способов сварки и процессов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476250"/>
          <a:ext cx="9144000" cy="5476875"/>
        </p:xfrm>
        <a:graphic>
          <a:graphicData uri="http://schemas.openxmlformats.org/drawingml/2006/table">
            <a:tbl>
              <a:tblPr/>
              <a:tblGrid>
                <a:gridCol w="1836738"/>
                <a:gridCol w="1544637"/>
                <a:gridCol w="1612900"/>
                <a:gridCol w="1382713"/>
                <a:gridCol w="527050"/>
                <a:gridCol w="2239962"/>
              </a:tblGrid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наименование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буквенное  обозначение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03-495-02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03-615-03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Номера и названия процессов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ГОСТ Р ИСО 4063-2010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Механизированная сварка </a:t>
                      </a: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сплошным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плавящимся электродом в инертном газе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МАДП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МАДП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МАДП,  МАДПН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сплошной проволокой 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6100">
                <a:tc rowSpan="2"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Механизированная сварка порошковой проволокой в инертном газе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МПИ, МПНИ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порошковой проволокой с флюсовым наполнителем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71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порошковой проволокой  с металлическим наполнителем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Автоматическая сварка </a:t>
                      </a: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сплошным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плавящимся электродом в инертном газе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ААДП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ААДП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ААДП, ААДПН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сплошной проволокой 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038">
                <a:tc rowSpan="2"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Автоматическая сварка порошковой проволокой в инертном газе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АПИ, АПИН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порошковой проволокой с флюсовым наполнителем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739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порошковой проволокой  с металлическим наполнителем в инертном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Предлагаемый перечень способов сварки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476250"/>
          <a:ext cx="9144000" cy="6200775"/>
        </p:xfrm>
        <a:graphic>
          <a:graphicData uri="http://schemas.openxmlformats.org/drawingml/2006/table">
            <a:tbl>
              <a:tblPr/>
              <a:tblGrid>
                <a:gridCol w="1836738"/>
                <a:gridCol w="1544637"/>
                <a:gridCol w="1612900"/>
                <a:gridCol w="1382713"/>
                <a:gridCol w="527050"/>
                <a:gridCol w="2239962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наименование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буквенное  обозначение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03-495-02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03-615-03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Номера и названия процессов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ГОСТ Р ИСО 4063-2010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8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Механизированная сварка сплошным плавящимся электродом  в активном  газе и смесях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МП, МПН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сплошной проволокой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Механизированная сварка порошковой проволокой  в активном  газе и смесях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МПГ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МПГ, МПГН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порошковой проволокой с флюсовым наполнителем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порошковой проволокой  с металлическим наполнителем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Автоматическая сварка сплошным плавящимся в активном  газе и смесях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АПГ, АПГН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сплошной проволокой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Автоматическая сварка порошковой проволокой  в активном  газе и смесях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АППГ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АППГ, АППГН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порошковой проволокой с флюсовым наполнителем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857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дуговая  порошковой проволокой  с металлическим наполнителем в активном газе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Предлагаемый перечень способов сварки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Предлагаемый перечень способов сварки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6250"/>
          <a:ext cx="9144000" cy="4610100"/>
        </p:xfrm>
        <a:graphic>
          <a:graphicData uri="http://schemas.openxmlformats.org/drawingml/2006/table">
            <a:tbl>
              <a:tblPr/>
              <a:tblGrid>
                <a:gridCol w="2411413"/>
                <a:gridCol w="1728787"/>
                <a:gridCol w="1439863"/>
                <a:gridCol w="1439862"/>
                <a:gridCol w="21240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наименование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Предлагаемое буквенное  обозначение способа сварки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03-495-02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Обозначение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РД 03-615-03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Номера процессов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ГОСТ Р ИСО 4063-2010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492" marR="164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Контактная рельефная сварка 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231, 232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ультразвуковая 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Магнитно-импульсная сварка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442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взрывом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441 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диффузионная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газопрессовая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давлением холодная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Лазерная сварка 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индукционная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Сварка световым лучом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Дуговая приварка стержней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МДС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АФДС, МДС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783, 784, 785, 786, 787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Предлагаемый перечень способов сварки  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09625" y="836613"/>
            <a:ext cx="7488238" cy="3694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Примечания:</a:t>
            </a:r>
          </a:p>
          <a:p>
            <a:r>
              <a:rPr lang="ru-RU"/>
              <a:t>1. В соответствии с ГОСТ Р ИСО 857-1-2009 определение «сварка»</a:t>
            </a:r>
            <a:r>
              <a:rPr lang="ru-RU" b="1"/>
              <a:t> </a:t>
            </a:r>
            <a:r>
              <a:rPr lang="ru-RU"/>
              <a:t>включает в себя также </a:t>
            </a:r>
            <a:r>
              <a:rPr lang="ru-RU" b="1">
                <a:solidFill>
                  <a:srgbClr val="FF0000"/>
                </a:solidFill>
              </a:rPr>
              <a:t>наплавку</a:t>
            </a:r>
            <a:r>
              <a:rPr lang="ru-RU" b="1"/>
              <a:t>, </a:t>
            </a:r>
            <a:r>
              <a:rPr lang="ru-RU"/>
              <a:t>поэтому процессы наплавки </a:t>
            </a:r>
            <a:br>
              <a:rPr lang="ru-RU"/>
            </a:br>
            <a:r>
              <a:rPr lang="ru-RU" b="1">
                <a:solidFill>
                  <a:srgbClr val="FF0000"/>
                </a:solidFill>
              </a:rPr>
              <a:t>не выделены в отдельные способы сварки</a:t>
            </a:r>
            <a:r>
              <a:rPr lang="ru-RU"/>
              <a:t>. </a:t>
            </a:r>
            <a:br>
              <a:rPr lang="ru-RU"/>
            </a:br>
            <a:r>
              <a:rPr lang="ru-RU"/>
              <a:t>При аттестации необходимо учитывать соответствующие характеристики (вид наплавки, толщина слоя и т.д.).</a:t>
            </a:r>
          </a:p>
          <a:p>
            <a:endParaRPr lang="ru-RU"/>
          </a:p>
          <a:p>
            <a:r>
              <a:rPr lang="ru-RU"/>
              <a:t>2. Состав защитных газов классифицируют в соответствии </a:t>
            </a:r>
            <a:br>
              <a:rPr lang="ru-RU"/>
            </a:br>
            <a:r>
              <a:rPr lang="ru-RU"/>
              <a:t>с ГОСТ Р ИСО 14175-2010. С учетом сложившейся практики на предприятиях, состав защитного газа допускается классифицировать с учетом указаний о применении защитного газа, содержащихся в иных нормативных и технических документах.</a:t>
            </a:r>
          </a:p>
          <a:p>
            <a:r>
              <a:rPr lang="ru-RU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защитных газов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263" y="354013"/>
            <a:ext cx="8208962" cy="6778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  <a:lin ang="162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ГОСТ Р ИСО 14175-2010 </a:t>
            </a:r>
            <a:r>
              <a:rPr lang="ru-RU" sz="2000" dirty="0"/>
              <a:t>– </a:t>
            </a:r>
            <a:br>
              <a:rPr lang="ru-RU" sz="2000" dirty="0"/>
            </a:br>
            <a:r>
              <a:rPr lang="ru-RU" dirty="0"/>
              <a:t>Газы и газовые смеси для сварки плавлением и родственных процессов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2088" y="1122363"/>
          <a:ext cx="8785225" cy="5757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228"/>
                <a:gridCol w="3576205"/>
                <a:gridCol w="1656184"/>
                <a:gridCol w="1368152"/>
                <a:gridCol w="1872207"/>
              </a:tblGrid>
              <a:tr h="78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 dirty="0">
                          <a:effectLst/>
                        </a:rPr>
                        <a:t>№ п/п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 dirty="0">
                          <a:effectLst/>
                        </a:rPr>
                        <a:t>Состав газов и газовых смесей в номинальных значениях объемных долей,%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100" kern="150" dirty="0">
                          <a:effectLst/>
                        </a:rPr>
                        <a:t> 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 dirty="0">
                          <a:effectLst/>
                        </a:rPr>
                        <a:t>Классификация газов</a:t>
                      </a:r>
                      <a:endParaRPr lang="ru-RU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700" kern="150" dirty="0">
                          <a:effectLst/>
                        </a:rPr>
                        <a:t>По ГОСТ Р ИСО 14175-2010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700" kern="150" dirty="0">
                          <a:effectLst/>
                        </a:rPr>
                        <a:t>Номера процессов </a:t>
                      </a:r>
                      <a:br>
                        <a:rPr lang="ru-RU" sz="700" kern="150" dirty="0">
                          <a:effectLst/>
                        </a:rPr>
                      </a:br>
                      <a:r>
                        <a:rPr lang="ru-RU" sz="700" kern="150" dirty="0">
                          <a:effectLst/>
                        </a:rPr>
                        <a:t>по </a:t>
                      </a:r>
                      <a:br>
                        <a:rPr lang="ru-RU" sz="700" kern="150" dirty="0">
                          <a:effectLst/>
                        </a:rPr>
                      </a:br>
                      <a:r>
                        <a:rPr lang="ru-RU" sz="700" kern="150" dirty="0">
                          <a:effectLst/>
                        </a:rPr>
                        <a:t>ГОСТ Р ИСО 4063-2010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700" kern="150" dirty="0">
                          <a:effectLst/>
                        </a:rPr>
                        <a:t>Способы сварки в соответствии </a:t>
                      </a:r>
                      <a:br>
                        <a:rPr lang="ru-RU" sz="700" kern="150" dirty="0">
                          <a:effectLst/>
                        </a:rPr>
                      </a:br>
                      <a:r>
                        <a:rPr lang="ru-RU" sz="700" kern="150" dirty="0">
                          <a:effectLst/>
                        </a:rPr>
                        <a:t>с СТО НАКС 62782361-009-2013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5745" marR="5745" marT="0" marB="0" anchor="ctr"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 dirty="0">
                          <a:effectLst/>
                        </a:rPr>
                        <a:t>1</a:t>
                      </a:r>
                      <a:endParaRPr lang="ru-RU" sz="11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err="1">
                          <a:effectLst/>
                        </a:rPr>
                        <a:t>Ar</a:t>
                      </a:r>
                      <a:r>
                        <a:rPr lang="ru-RU" sz="1200" kern="150" dirty="0">
                          <a:effectLst/>
                        </a:rPr>
                        <a:t> (100)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I1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131, 132, 133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141, 142, 143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151, 152, 153, 154, 155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МАДП, </a:t>
                      </a:r>
                      <a:r>
                        <a:rPr lang="ru-RU" sz="1200" kern="150" dirty="0" smtClean="0">
                          <a:effectLst/>
                        </a:rPr>
                        <a:t>ААДП</a:t>
                      </a:r>
                      <a:r>
                        <a:rPr lang="ru-RU" sz="1200" kern="150" dirty="0">
                          <a:effectLst/>
                        </a:rPr>
                        <a:t>, </a:t>
                      </a:r>
                      <a:r>
                        <a:rPr lang="ru-RU" sz="1200" kern="150" dirty="0" smtClean="0">
                          <a:effectLst/>
                        </a:rPr>
                        <a:t/>
                      </a:r>
                      <a:br>
                        <a:rPr lang="ru-RU" sz="1200" kern="150" dirty="0" smtClean="0">
                          <a:effectLst/>
                        </a:rPr>
                      </a:br>
                      <a:r>
                        <a:rPr lang="ru-RU" sz="1200" kern="150" dirty="0" smtClean="0">
                          <a:effectLst/>
                        </a:rPr>
                        <a:t>МПИ, АПИ</a:t>
                      </a:r>
                      <a:endParaRPr lang="ru-RU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РАД, РНИ, ААД, АНИ,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П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2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err="1">
                          <a:effectLst/>
                        </a:rPr>
                        <a:t>He</a:t>
                      </a:r>
                      <a:r>
                        <a:rPr lang="ru-RU" sz="1200" kern="150" dirty="0">
                          <a:effectLst/>
                        </a:rPr>
                        <a:t>(100)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I2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3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err="1">
                          <a:effectLst/>
                        </a:rPr>
                        <a:t>Ar+He</a:t>
                      </a:r>
                      <a:r>
                        <a:rPr lang="ru-RU" sz="1200" kern="150" dirty="0">
                          <a:effectLst/>
                        </a:rPr>
                        <a:t> (0,5 ≤ Не 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I3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4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Ar+СО</a:t>
                      </a:r>
                      <a:r>
                        <a:rPr lang="ru-RU" sz="1200" kern="150" baseline="-25000" dirty="0">
                          <a:effectLst/>
                        </a:rPr>
                        <a:t>2</a:t>
                      </a:r>
                      <a:r>
                        <a:rPr lang="ru-RU" sz="1200" kern="150" dirty="0">
                          <a:effectLst/>
                        </a:rPr>
                        <a:t> (0,5 ≤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5)+</a:t>
                      </a:r>
                      <a:r>
                        <a:rPr lang="ru-RU" sz="1200" kern="150" dirty="0" smtClean="0">
                          <a:effectLst/>
                        </a:rPr>
                        <a:t>Н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Н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М11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row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135, 136, 138, 147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  <a:tc row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МП, МПГ,</a:t>
                      </a:r>
                      <a:br>
                        <a:rPr lang="ru-RU" sz="1200" kern="150" dirty="0">
                          <a:effectLst/>
                        </a:rPr>
                      </a:br>
                      <a:r>
                        <a:rPr lang="ru-RU" sz="1200" kern="150" dirty="0">
                          <a:effectLst/>
                        </a:rPr>
                        <a:t>АПГ, АППГ,</a:t>
                      </a:r>
                      <a:br>
                        <a:rPr lang="ru-RU" sz="1200" kern="150" dirty="0">
                          <a:effectLst/>
                        </a:rPr>
                      </a:br>
                      <a:r>
                        <a:rPr lang="ru-RU" sz="1200" kern="150" dirty="0">
                          <a:effectLst/>
                        </a:rPr>
                        <a:t>РНА, АНА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 anchor="ctr"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5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М12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6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3)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М13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7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3)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М14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8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М20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9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25)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М21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10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(3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11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(3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12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3)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М24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13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(3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М25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14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25)+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3)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М26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15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25)+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(3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М27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16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(25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&lt; 50)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М31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17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(10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М32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18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 </a:t>
                      </a:r>
                      <a:r>
                        <a:rPr lang="ru-RU" sz="1200" kern="150" dirty="0" smtClean="0">
                          <a:effectLst/>
                        </a:rPr>
                        <a:t>(</a:t>
                      </a:r>
                      <a:r>
                        <a:rPr lang="ru-RU" sz="1200" kern="150" dirty="0">
                          <a:effectLst/>
                        </a:rPr>
                        <a:t>25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50)+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(2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М33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19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25)+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(10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М34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20</a:t>
                      </a:r>
                      <a:endParaRPr lang="ru-RU" sz="11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(25 &lt; </a:t>
                      </a: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50)+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(10 &lt;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М35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1598" marR="31598" marT="31598" marB="3159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388" y="0"/>
            <a:ext cx="87487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защитных газов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263" y="354013"/>
            <a:ext cx="8208962" cy="67786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  <a:lin ang="162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ГОСТ Р ИСО 14175-2010 </a:t>
            </a:r>
            <a:r>
              <a:rPr lang="ru-RU" sz="2000" dirty="0"/>
              <a:t>– </a:t>
            </a:r>
            <a:br>
              <a:rPr lang="ru-RU" sz="2000" dirty="0"/>
            </a:br>
            <a:r>
              <a:rPr lang="ru-RU" dirty="0"/>
              <a:t>Газы и газовые смеси для сварки плавлением и родственных процессов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41438"/>
          <a:ext cx="8712200" cy="5046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27"/>
                <a:gridCol w="3482689"/>
                <a:gridCol w="1512168"/>
                <a:gridCol w="1728192"/>
                <a:gridCol w="1728192"/>
              </a:tblGrid>
              <a:tr h="803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000" kern="150" dirty="0">
                          <a:effectLst/>
                        </a:rPr>
                        <a:t>№ п/п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0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000" kern="150">
                          <a:effectLst/>
                        </a:rPr>
                        <a:t>Состав газов и газовых смесей в номинальных значениях объемных долей,%</a:t>
                      </a:r>
                      <a:endParaRPr lang="ru-RU" sz="12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000" kern="150">
                          <a:effectLst/>
                        </a:rPr>
                        <a:t>Классификация газов</a:t>
                      </a:r>
                      <a:endParaRPr lang="ru-RU" sz="1200" kern="1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По ГОСТ Р ИСО 14175-2010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Номера процессов </a:t>
                      </a:r>
                      <a:br>
                        <a:rPr lang="ru-RU" sz="800" kern="150">
                          <a:effectLst/>
                        </a:rPr>
                      </a:br>
                      <a:r>
                        <a:rPr lang="ru-RU" sz="800" kern="150">
                          <a:effectLst/>
                        </a:rPr>
                        <a:t>по </a:t>
                      </a:r>
                      <a:br>
                        <a:rPr lang="ru-RU" sz="800" kern="150">
                          <a:effectLst/>
                        </a:rPr>
                      </a:br>
                      <a:r>
                        <a:rPr lang="ru-RU" sz="800" kern="150">
                          <a:effectLst/>
                        </a:rPr>
                        <a:t>ГОСТ Р ИСО 4063-2010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800" kern="150">
                          <a:effectLst/>
                        </a:rPr>
                        <a:t>Способы сварки в соответствии </a:t>
                      </a:r>
                      <a:br>
                        <a:rPr lang="ru-RU" sz="800" kern="150">
                          <a:effectLst/>
                        </a:rPr>
                      </a:br>
                      <a:r>
                        <a:rPr lang="ru-RU" sz="800" kern="150">
                          <a:effectLst/>
                        </a:rPr>
                        <a:t>с СТО НАКС 62782361-009-2013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6350" marR="63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21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С1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135, 136, 138,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147, 783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МП, МПГ,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АПГ, АППГ,</a:t>
                      </a:r>
                      <a:br>
                        <a:rPr lang="ru-RU" sz="1200" kern="150">
                          <a:effectLst/>
                        </a:rPr>
                      </a:br>
                      <a:r>
                        <a:rPr lang="ru-RU" sz="1200" kern="150">
                          <a:effectLst/>
                        </a:rPr>
                        <a:t>РНА, АНА,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МДС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22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СО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+О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О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95)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С2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135, 136, 138,</a:t>
                      </a:r>
                      <a:br>
                        <a:rPr lang="ru-RU" sz="1200" kern="150" dirty="0">
                          <a:effectLst/>
                        </a:rPr>
                      </a:br>
                      <a:r>
                        <a:rPr lang="ru-RU" sz="1200" kern="150" dirty="0">
                          <a:effectLst/>
                        </a:rPr>
                        <a:t>147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МП, МПГ,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АПГ, АППГ,</a:t>
                      </a:r>
                      <a:br>
                        <a:rPr lang="ru-RU" sz="1200" kern="150">
                          <a:effectLst/>
                        </a:rPr>
                      </a:br>
                      <a:r>
                        <a:rPr lang="ru-RU" sz="1200" kern="150">
                          <a:effectLst/>
                        </a:rPr>
                        <a:t>РНА, АНА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23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Ar+H</a:t>
                      </a:r>
                      <a:r>
                        <a:rPr lang="ru-RU" sz="1200" kern="150" baseline="-25000" dirty="0" smtClean="0">
                          <a:effectLst/>
                        </a:rPr>
                        <a:t>2 </a:t>
                      </a:r>
                      <a:r>
                        <a:rPr lang="ru-RU" sz="1200" kern="150" dirty="0" smtClean="0">
                          <a:effectLst/>
                        </a:rPr>
                        <a:t>(</a:t>
                      </a:r>
                      <a:r>
                        <a:rPr lang="ru-RU" sz="1200" kern="150" dirty="0">
                          <a:effectLst/>
                        </a:rPr>
                        <a:t>0,5 ≤ </a:t>
                      </a:r>
                      <a:r>
                        <a:rPr lang="ru-RU" sz="1200" kern="150" dirty="0" smtClean="0">
                          <a:effectLst/>
                        </a:rPr>
                        <a:t>Н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R1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145, 146,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151, 152, 153, 154, 155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РАД, РНИ, МАД, МНИ,</a:t>
                      </a:r>
                      <a:br>
                        <a:rPr lang="ru-RU" sz="1200" kern="150">
                          <a:effectLst/>
                        </a:rPr>
                      </a:br>
                      <a:r>
                        <a:rPr lang="ru-RU" sz="1200" kern="150">
                          <a:effectLst/>
                        </a:rPr>
                        <a:t> ААД, АНИ,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П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24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(15 &lt; </a:t>
                      </a:r>
                      <a:r>
                        <a:rPr lang="ru-RU" sz="1200" kern="150" dirty="0" smtClean="0">
                          <a:effectLst/>
                        </a:rPr>
                        <a:t>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R2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25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(100)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N1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26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N2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27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(5 &lt; </a:t>
                      </a:r>
                      <a:r>
                        <a:rPr lang="ru-RU" sz="1200" kern="150" dirty="0" smtClean="0">
                          <a:effectLst/>
                        </a:rPr>
                        <a:t>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N3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28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Ar+N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5)+</a:t>
                      </a:r>
                      <a:r>
                        <a:rPr lang="ru-RU" sz="1200" kern="150" dirty="0" smtClean="0">
                          <a:effectLst/>
                        </a:rPr>
                        <a:t>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10)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N4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29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N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+H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(0,5 ≤ </a:t>
                      </a:r>
                      <a:r>
                        <a:rPr lang="ru-RU" sz="1200" kern="150" dirty="0" smtClean="0">
                          <a:effectLst/>
                        </a:rPr>
                        <a:t>H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≤ 50)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N5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30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 smtClean="0">
                          <a:effectLst/>
                        </a:rPr>
                        <a:t>O</a:t>
                      </a:r>
                      <a:r>
                        <a:rPr lang="ru-RU" sz="1200" kern="150" baseline="-25000" dirty="0" smtClean="0">
                          <a:effectLst/>
                        </a:rPr>
                        <a:t>2</a:t>
                      </a:r>
                      <a:r>
                        <a:rPr lang="ru-RU" sz="1200" kern="150" dirty="0" smtClean="0">
                          <a:effectLst/>
                        </a:rPr>
                        <a:t> </a:t>
                      </a:r>
                      <a:r>
                        <a:rPr lang="ru-RU" sz="1200" kern="150" dirty="0">
                          <a:effectLst/>
                        </a:rPr>
                        <a:t>(100)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О1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-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-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900" kern="150">
                          <a:effectLst/>
                        </a:rPr>
                        <a:t>31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Газовые смеси, содержащие компоненты, не указанные в таблице, или имеющие химический состав, выходящий за пределы указанных диапазонов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Z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>
                          <a:effectLst/>
                        </a:rPr>
                        <a:t>-</a:t>
                      </a:r>
                      <a:endParaRPr lang="ru-RU" sz="1200" kern="15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ru-RU" sz="1200" kern="150" dirty="0">
                          <a:effectLst/>
                        </a:rPr>
                        <a:t>-</a:t>
                      </a:r>
                      <a:endParaRPr lang="ru-RU" sz="1200" kern="150" dirty="0">
                        <a:effectLst/>
                        <a:latin typeface="Times New Roman"/>
                        <a:ea typeface="Arial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\\Mybooklive\Personal\Зюбин Д В\Дон Сезар Де Базан\Тольятти\прогулка\DSC05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i="1">
                <a:solidFill>
                  <a:schemeClr val="bg1"/>
                </a:solidFill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9600" i="1">
                <a:solidFill>
                  <a:schemeClr val="bg1"/>
                </a:solidFill>
                <a:latin typeface="Cambria" pitchFamily="18" charset="0"/>
              </a:rPr>
              <a:t>за</a:t>
            </a:r>
          </a:p>
          <a:p>
            <a:pPr algn="ctr"/>
            <a:r>
              <a:rPr lang="ru-RU" sz="9600" i="1">
                <a:solidFill>
                  <a:schemeClr val="bg1"/>
                </a:solidFill>
                <a:latin typeface="Cambria" pitchFamily="18" charset="0"/>
              </a:rPr>
              <a:t> 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Р ГАЦ\Pictures\ControlCenter4\Scan\CCI29052014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675" y="2708275"/>
            <a:ext cx="15128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3" name="Picture 3" descr="C:\Users\СВР ГАЦ\Pictures\ControlCenter4\Scan\CCI29052014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44450"/>
            <a:ext cx="480695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alpha val="16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Р ГАЦ\Pictures\ControlCenter4\Scan\CCI29052014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0"/>
            <a:ext cx="480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89642AB6-577A-49A9-8026-FE710D87F26E}" type="slidenum">
              <a:rPr lang="ru-RU" smtClean="0"/>
              <a:pPr/>
              <a:t>9</a:t>
            </a:fld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9"/>
          <p:cNvSpPr>
            <a:spLocks noChangeArrowheads="1"/>
          </p:cNvSpPr>
          <p:nvPr/>
        </p:nvSpPr>
        <p:spPr bwMode="auto">
          <a:xfrm>
            <a:off x="1116013" y="115888"/>
            <a:ext cx="741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Особенности деятельности </a:t>
            </a:r>
          </a:p>
          <a:p>
            <a:pPr algn="ctr"/>
            <a:r>
              <a:rPr lang="ru-RU"/>
              <a:t>Системы аттестации сварочного производства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412776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AUHkVKb3hKF9dTZX1dk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jrzAKFiAgz6A0Ex6q8qI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m4jut4PakPLkcBSy651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3LEnq4BdC4AQlvWnoWr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50jkvQQm5c0yiDPIi7wj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plciuavtZJ40AEsqdNa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aypLAE6juUODTCMoopu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plciuavtZJ40AEsqdNa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3LEnq4BdC4AQlvWnoWr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3LEnq4BdC4AQlvWnoWr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TGa20ZnpGhC215eVOn8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TGa20ZnpGhC215eVOn8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ajnhp2fO46CugSel8z1g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m4jut4PakPLkcBSy651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3LEnq4BdC4AQlvWnoWr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plciuavtZJ40AEsqdNah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plciuavtZJ40AEsqdNah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FuqKBCa4p07JB4HvvUy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OfmwWw9DzNSmw0hH52W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QQhq5RfgVqzLBX8cmFRB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th3bgRTI9TZFul135DeJ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8VZ1Fa1RmBmM262wP8Uc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zwjuJFvv0QVg36WK6Kp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CGIkh60Zrd9LtFHeknD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MmcjSgwvNgfmGWE2K3U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m4jut4PakPLkcBSy651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50jkvQQm5c0yiDPIi7wj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50jkvQQm5c0yiDPIi7wj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wt3eFxkyOfrKnocFXw9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m4jut4PakPLkcBSy651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HqN683uJJbcgq04eQtUY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VJYx2ZhReJwJBDFas7Sa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VJYx2ZhReJwJBDFas7Sa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VJYx2ZhReJwJBDFas7Sa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iIi0Bk1BJuijnSj5io8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kyneoCptc8hgTnVW8GWuP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d9tLP7nua7aOdJrkpYMa"/>
</p:tagLst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502</TotalTime>
  <Words>3846</Words>
  <Application>Microsoft Office PowerPoint</Application>
  <PresentationFormat>Экран (4:3)</PresentationFormat>
  <Paragraphs>636</Paragraphs>
  <Slides>58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Wingdings</vt:lpstr>
      <vt:lpstr>Calibri</vt:lpstr>
      <vt:lpstr>Arial Black</vt:lpstr>
      <vt:lpstr>Times New Roman</vt:lpstr>
      <vt:lpstr>Tahoma</vt:lpstr>
      <vt:lpstr>Symbol</vt:lpstr>
      <vt:lpstr>Cambria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Руководящие и методические документы САСв  за период 2011-2014 гг.</vt:lpstr>
      <vt:lpstr>Слайд 12</vt:lpstr>
      <vt:lpstr>Слайд 13</vt:lpstr>
      <vt:lpstr>Положение  о порядке продления срока действия аттестационных удостоверений сварщиков и специалистов сварочного производства   (Утв. Решением НТС НАКС 27.06.2013)                                                                                                                                                       </vt:lpstr>
      <vt:lpstr>Продления срока действия аттестационного удостоверения  сварщика</vt:lpstr>
      <vt:lpstr>Порядок продления срока действия аттестационного удостоверения </vt:lpstr>
      <vt:lpstr>Положение  о порядке аттестации сварщиков  с применением специализированного сварочного оборудования   (Утв. Решением НТС НАКС 02.10.2012)</vt:lpstr>
      <vt:lpstr>Специализированное оборудование</vt:lpstr>
      <vt:lpstr>Порядок проведения аттестации на специализированном оборудовании </vt:lpstr>
      <vt:lpstr>Слайд 20</vt:lpstr>
      <vt:lpstr>Слайд 21</vt:lpstr>
      <vt:lpstr>Порядок проведения аттестации на специализированном оборудовании </vt:lpstr>
      <vt:lpstr>Положение  о специальной подготовке   (Утв. Решением НТС НАКС 01.07.2011)  </vt:lpstr>
      <vt:lpstr>Положение о специальной подготовке</vt:lpstr>
      <vt:lpstr>Положение о специальной подготовке</vt:lpstr>
      <vt:lpstr>Положение о специальной подготовке</vt:lpstr>
      <vt:lpstr>Слайд 27</vt:lpstr>
      <vt:lpstr>Инструкция по оформлению и учету аттестационных удостоверений сварщиков и специалистов сварочного производства  (Утв. Решением коллегии НТС НАКС 08.08.2013)  </vt:lpstr>
      <vt:lpstr>Инструкция по оформлению и учету аттестационных удостоверений</vt:lpstr>
      <vt:lpstr>Инструкция по оформлению Заявок на аттестацию и результатов аттестации Заявителей – физических лиц   (Утв. Решением коллегии НТС НАКС 12.02.2014)  </vt:lpstr>
      <vt:lpstr>Требования к аттестационным центрам НАКС системы аттестации сварочного производства  (Утв. Решением НТС НАКС   27.06.2013)  </vt:lpstr>
      <vt:lpstr>Общие требования</vt:lpstr>
      <vt:lpstr>Требования к персоналу АЦ</vt:lpstr>
      <vt:lpstr>Требования к комиссии АЦ</vt:lpstr>
      <vt:lpstr>Требования к аттестационной комиссии АЦ</vt:lpstr>
      <vt:lpstr>Требования к материально-технической базе АЦСП</vt:lpstr>
      <vt:lpstr>Требования к материально-технической базе АЦСП</vt:lpstr>
      <vt:lpstr>Требования к материально-технической базе АЦСО или АЦСМ</vt:lpstr>
      <vt:lpstr>Требования к АП</vt:lpstr>
      <vt:lpstr>Требования к персоналу АП</vt:lpstr>
      <vt:lpstr>Положение о порядке аттестации специалистов сварочного производства на право участия в работе комиссии АЦ  (Утв. Решением НТС НАКС   27.06.2013)  </vt:lpstr>
      <vt:lpstr>Общие требования</vt:lpstr>
      <vt:lpstr>Слайд 43</vt:lpstr>
      <vt:lpstr>Слайд 44</vt:lpstr>
      <vt:lpstr>Слайд 45</vt:lpstr>
      <vt:lpstr>Слайд 46</vt:lpstr>
      <vt:lpstr>СТО НАКС 62782361-009 – 2013  Система группирования процессов сварки  (Утв. Решением Президиума СРО НП «НАКС»  27.06.2013)  </vt:lpstr>
      <vt:lpstr>Слайд 48</vt:lpstr>
      <vt:lpstr>Слайд 49</vt:lpstr>
      <vt:lpstr>Система группирования процессов сварки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АНО «ГАЦ СВР»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процедур аттестации сварочного оборудования</dc:title>
  <dc:creator>Admin</dc:creator>
  <cp:lastModifiedBy>Admin</cp:lastModifiedBy>
  <cp:revision>51</cp:revision>
  <dcterms:created xsi:type="dcterms:W3CDTF">2014-05-28T10:29:48Z</dcterms:created>
  <dcterms:modified xsi:type="dcterms:W3CDTF">2014-06-03T05:07:38Z</dcterms:modified>
</cp:coreProperties>
</file>